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3" r:id="rId2"/>
    <p:sldId id="361" r:id="rId3"/>
    <p:sldId id="345" r:id="rId4"/>
    <p:sldId id="349" r:id="rId5"/>
    <p:sldId id="360" r:id="rId6"/>
    <p:sldId id="362" r:id="rId7"/>
    <p:sldId id="271" r:id="rId8"/>
    <p:sldId id="357" r:id="rId9"/>
    <p:sldId id="353" r:id="rId10"/>
    <p:sldId id="352" r:id="rId11"/>
    <p:sldId id="356" r:id="rId12"/>
    <p:sldId id="338" r:id="rId13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A3BD"/>
    <a:srgbClr val="B00000"/>
    <a:srgbClr val="5C0000"/>
    <a:srgbClr val="FF9933"/>
    <a:srgbClr val="00CCFF"/>
    <a:srgbClr val="00FF99"/>
    <a:srgbClr val="FF66FF"/>
    <a:srgbClr val="14BCDE"/>
    <a:srgbClr val="320019"/>
    <a:srgbClr val="101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3447" autoAdjust="0"/>
  </p:normalViewPr>
  <p:slideViewPr>
    <p:cSldViewPr snapToGrid="0">
      <p:cViewPr varScale="1">
        <p:scale>
          <a:sx n="103" d="100"/>
          <a:sy n="103" d="100"/>
        </p:scale>
        <p:origin x="6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295" cy="502925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277" y="1"/>
            <a:ext cx="2985295" cy="502925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E8A674D9-05D2-486C-BFA0-24F2BA10BEC2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518964"/>
            <a:ext cx="2985295" cy="502925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277" y="9518964"/>
            <a:ext cx="2985295" cy="502925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0F888434-0301-475C-8BB6-FDBC4651D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32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834"/>
          </a:xfrm>
          <a:prstGeom prst="rect">
            <a:avLst/>
          </a:prstGeom>
        </p:spPr>
        <p:txBody>
          <a:bodyPr vert="horz" lIns="96630" tIns="48316" rIns="96630" bIns="4831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834"/>
          </a:xfrm>
          <a:prstGeom prst="rect">
            <a:avLst/>
          </a:prstGeom>
        </p:spPr>
        <p:txBody>
          <a:bodyPr vert="horz" lIns="96630" tIns="48316" rIns="96630" bIns="48316" rtlCol="0"/>
          <a:lstStyle>
            <a:lvl1pPr algn="r">
              <a:defRPr sz="1300"/>
            </a:lvl1pPr>
          </a:lstStyle>
          <a:p>
            <a:fld id="{36799AF7-8167-44AF-8197-D3F051493EE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0" tIns="48316" rIns="96630" bIns="483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30" tIns="48316" rIns="96630" bIns="483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9056"/>
            <a:ext cx="2984871" cy="502833"/>
          </a:xfrm>
          <a:prstGeom prst="rect">
            <a:avLst/>
          </a:prstGeom>
        </p:spPr>
        <p:txBody>
          <a:bodyPr vert="horz" lIns="96630" tIns="48316" rIns="96630" bIns="4831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9056"/>
            <a:ext cx="2984871" cy="502833"/>
          </a:xfrm>
          <a:prstGeom prst="rect">
            <a:avLst/>
          </a:prstGeom>
        </p:spPr>
        <p:txBody>
          <a:bodyPr vert="horz" lIns="96630" tIns="48316" rIns="96630" bIns="48316" rtlCol="0" anchor="b"/>
          <a:lstStyle>
            <a:lvl1pPr algn="r">
              <a:defRPr sz="1300"/>
            </a:lvl1pPr>
          </a:lstStyle>
          <a:p>
            <a:fld id="{84B6B419-42CB-45E1-A398-BB8051E48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CC3A1-3122-49BA-B333-5EDEB69CE72F}" type="slidenum">
              <a:rPr lang="en-NA" smtClean="0"/>
              <a:t>1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249758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6B419-42CB-45E1-A398-BB8051E4877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36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6B419-42CB-45E1-A398-BB8051E4877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1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6B419-42CB-45E1-A398-BB8051E4877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36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6B419-42CB-45E1-A398-BB8051E4877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20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6B419-42CB-45E1-A398-BB8051E4877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71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6B419-42CB-45E1-A398-BB8051E4877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31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60B6-DEAF-4AEA-88BA-74E38DEE658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446-5C2A-4DEB-BA14-EB5F548D7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8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60B6-DEAF-4AEA-88BA-74E38DEE658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446-5C2A-4DEB-BA14-EB5F548D7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0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60B6-DEAF-4AEA-88BA-74E38DEE658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446-5C2A-4DEB-BA14-EB5F548D7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4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60B6-DEAF-4AEA-88BA-74E38DEE658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446-5C2A-4DEB-BA14-EB5F548D7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98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60B6-DEAF-4AEA-88BA-74E38DEE658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446-5C2A-4DEB-BA14-EB5F548D7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2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60B6-DEAF-4AEA-88BA-74E38DEE658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446-5C2A-4DEB-BA14-EB5F548D7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7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60B6-DEAF-4AEA-88BA-74E38DEE658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446-5C2A-4DEB-BA14-EB5F548D7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84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60B6-DEAF-4AEA-88BA-74E38DEE658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446-5C2A-4DEB-BA14-EB5F548D7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5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60B6-DEAF-4AEA-88BA-74E38DEE658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446-5C2A-4DEB-BA14-EB5F548D7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1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60B6-DEAF-4AEA-88BA-74E38DEE658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446-5C2A-4DEB-BA14-EB5F548D7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5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60B6-DEAF-4AEA-88BA-74E38DEE658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446-5C2A-4DEB-BA14-EB5F548D7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89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60B6-DEAF-4AEA-88BA-74E38DEE658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51446-5C2A-4DEB-BA14-EB5F548D7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74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1.jpeg"/><Relationship Id="rId2" Type="http://schemas.openxmlformats.org/officeDocument/2006/relationships/image" Target="../media/image13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emf"/><Relationship Id="rId19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uw.parry@networkneweurope.com" TargetMode="External"/><Relationship Id="rId5" Type="http://schemas.openxmlformats.org/officeDocument/2006/relationships/hyperlink" Target="http://www.steambioafrica.com/" TargetMode="Externa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E726263B-EF44-4829-88ED-7EC20F7AFF7C}"/>
              </a:ext>
            </a:extLst>
          </p:cNvPr>
          <p:cNvSpPr txBox="1"/>
          <p:nvPr/>
        </p:nvSpPr>
        <p:spPr>
          <a:xfrm>
            <a:off x="0" y="2030463"/>
            <a:ext cx="12192000" cy="1569660"/>
          </a:xfrm>
          <a:prstGeom prst="rect">
            <a:avLst/>
          </a:prstGeom>
          <a:solidFill>
            <a:srgbClr val="CB340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Medium" panose="020B0604020202020204" pitchFamily="2" charset="0"/>
              </a:rPr>
              <a:t>SteamBioAfrica: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Medium" panose="020B0604020202020204" pitchFamily="2" charset="0"/>
              </a:rPr>
              <a:t>Project Update 8</a:t>
            </a:r>
            <a:r>
              <a:rPr lang="en-US" sz="4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Medium" panose="020B0604020202020204" pitchFamily="2" charset="0"/>
              </a:rPr>
              <a:t>th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Medium" panose="020B0604020202020204" pitchFamily="2" charset="0"/>
              </a:rPr>
              <a:t> September 2023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Medium" panose="020B0604020202020204" pitchFamily="2" charset="0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3FBB31-28FB-864F-A65D-47D7E0B39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" y="108137"/>
            <a:ext cx="3515769" cy="1726298"/>
          </a:xfrm>
          <a:prstGeom prst="rect">
            <a:avLst/>
          </a:prstGeom>
        </p:spPr>
      </p:pic>
      <p:pic>
        <p:nvPicPr>
          <p:cNvPr id="9" name="Picture 8" descr="A group of yellow stars&#10;&#10;Description automatically generated with low confidence">
            <a:extLst>
              <a:ext uri="{FF2B5EF4-FFF2-40B4-BE49-F238E27FC236}">
                <a16:creationId xmlns:a16="http://schemas.microsoft.com/office/drawing/2014/main" id="{620B968D-7C05-7C2A-A3E2-BF2D1393FE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742" y="5309118"/>
            <a:ext cx="2302258" cy="154888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08E80-6A61-60DA-A351-560145F856BC}"/>
              </a:ext>
            </a:extLst>
          </p:cNvPr>
          <p:cNvSpPr txBox="1"/>
          <p:nvPr/>
        </p:nvSpPr>
        <p:spPr>
          <a:xfrm>
            <a:off x="0" y="3796151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Barlow Medium" panose="020B0604020202020204" pitchFamily="2" charset="0"/>
              </a:rPr>
              <a:t>Turning unwanted woody overgrowth into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Barlow Medium" panose="020B0604020202020204" pitchFamily="2" charset="0"/>
              </a:rPr>
              <a:t>clean secure and affordable energy in Southern Africa</a:t>
            </a:r>
            <a:r>
              <a:rPr lang="en-US" sz="2800" b="1" dirty="0">
                <a:solidFill>
                  <a:schemeClr val="bg1"/>
                </a:solidFill>
                <a:latin typeface="Barlow Medium" panose="020B0604020202020204" pitchFamily="2" charset="0"/>
              </a:rPr>
              <a:t>.</a:t>
            </a:r>
            <a:br>
              <a:rPr lang="en-US" sz="2800" b="1" dirty="0">
                <a:solidFill>
                  <a:schemeClr val="bg1"/>
                </a:solidFill>
                <a:latin typeface="Barlow Medium" panose="020B0604020202020204" pitchFamily="2" charset="0"/>
              </a:rPr>
            </a:br>
            <a:endParaRPr lang="en-GB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F77AA-720D-3E45-EF66-E1055AFA64F9}"/>
              </a:ext>
            </a:extLst>
          </p:cNvPr>
          <p:cNvSpPr txBox="1"/>
          <p:nvPr/>
        </p:nvSpPr>
        <p:spPr>
          <a:xfrm>
            <a:off x="4327614" y="6230631"/>
            <a:ext cx="5439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Barlow Medium" panose="00000600000000000000" pitchFamily="2" charset="0"/>
              </a:rPr>
              <a:t>This project has received funding from the European Union’s Horizon 2020 research and innovation programme under grant agreement No 101036401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E0E652C-841B-639A-8CC2-00C1102E82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236766"/>
              </p:ext>
            </p:extLst>
          </p:nvPr>
        </p:nvGraphicFramePr>
        <p:xfrm>
          <a:off x="-1" y="4905591"/>
          <a:ext cx="2761861" cy="1952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1344176" imgH="8019998" progId="Acrobat.Document.DC">
                  <p:embed/>
                </p:oleObj>
              </mc:Choice>
              <mc:Fallback>
                <p:oleObj name="Acrobat Document" r:id="rId5" imgW="11344176" imgH="801999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4905591"/>
                        <a:ext cx="2761861" cy="1952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268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7147DF-F59D-5583-14AB-7E3DBDA86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5" y="6204332"/>
            <a:ext cx="2626659" cy="653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E77830-BA29-E5D6-FC51-22943B96BD55}"/>
              </a:ext>
            </a:extLst>
          </p:cNvPr>
          <p:cNvSpPr txBox="1"/>
          <p:nvPr/>
        </p:nvSpPr>
        <p:spPr>
          <a:xfrm>
            <a:off x="0" y="295353"/>
            <a:ext cx="12192000" cy="584775"/>
          </a:xfrm>
          <a:prstGeom prst="rect">
            <a:avLst/>
          </a:prstGeom>
          <a:solidFill>
            <a:srgbClr val="CB34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Medium" panose="020B0604020202020204" pitchFamily="2" charset="0"/>
              </a:rPr>
              <a:t>What Next?</a:t>
            </a:r>
            <a:endParaRPr lang="en-N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Medium" panose="020B06040202020202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3B2618-AAF3-23CE-0024-A3195C409DD0}"/>
              </a:ext>
            </a:extLst>
          </p:cNvPr>
          <p:cNvSpPr/>
          <p:nvPr/>
        </p:nvSpPr>
        <p:spPr>
          <a:xfrm>
            <a:off x="0" y="1036560"/>
            <a:ext cx="12192000" cy="1068465"/>
          </a:xfrm>
          <a:prstGeom prst="rect">
            <a:avLst/>
          </a:prstGeom>
          <a:solidFill>
            <a:srgbClr val="F7981E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20019"/>
                </a:solidFill>
                <a:uLnTx/>
                <a:uFillTx/>
                <a:latin typeface="Barlow Medium" panose="00000600000000000000" pitchFamily="2" charset="0"/>
              </a:rPr>
              <a:t>Commissioning  and Operation at CCF: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20019"/>
                </a:solidFill>
                <a:uLnTx/>
                <a:uFillTx/>
                <a:latin typeface="Barlow Medium" panose="00000600000000000000" pitchFamily="2" charset="0"/>
              </a:rPr>
              <a:t>Operate for 12 months (250kg/hour 24/7 operation)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320019"/>
                </a:solidFill>
                <a:latin typeface="Barlow Medium" panose="00000600000000000000" pitchFamily="2" charset="0"/>
              </a:rPr>
              <a:t>Produce over 500 tonnes of torrefied clean burning fuel from encroacher bush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6EF9AA-1245-BF64-1FD5-83A6E687C5EF}"/>
              </a:ext>
            </a:extLst>
          </p:cNvPr>
          <p:cNvSpPr/>
          <p:nvPr/>
        </p:nvSpPr>
        <p:spPr>
          <a:xfrm>
            <a:off x="0" y="2258044"/>
            <a:ext cx="12192000" cy="1761001"/>
          </a:xfrm>
          <a:prstGeom prst="rect">
            <a:avLst/>
          </a:prstGeom>
          <a:solidFill>
            <a:srgbClr val="74B342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rlow Medium" panose="00000600000000000000" pitchFamily="2" charset="0"/>
              </a:rPr>
              <a:t>Demonstrating and Validating</a:t>
            </a:r>
            <a:r>
              <a:rPr lang="en-GB" sz="2000" b="1" kern="0" dirty="0">
                <a:latin typeface="Barlow Medium" panose="00000600000000000000" pitchFamily="2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latin typeface="Barlow Medium" panose="00000600000000000000" pitchFamily="2" charset="0"/>
              </a:rPr>
              <a:t>Technical and economic robustness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latin typeface="Barlow Medium" panose="00000600000000000000" pitchFamily="2" charset="0"/>
              </a:rPr>
              <a:t>Market acceptance (landowners, industry, and domestic consumers)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latin typeface="Barlow Medium" panose="00000600000000000000" pitchFamily="2" charset="0"/>
              </a:rPr>
              <a:t>Positive sustainable social and environmental impact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latin typeface="Barlow Medium" panose="00000600000000000000" pitchFamily="2" charset="0"/>
              </a:rPr>
              <a:t>Route to market with strong local benefit focussed on domestic demand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latin typeface="Calibri" panose="020F050202020403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latin typeface="Calibri" panose="020F0502020204030204"/>
              </a:rPr>
              <a:t>.</a:t>
            </a:r>
            <a:endParaRPr kumimoji="0" lang="en-NA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E23886-7442-5F7A-94E6-C14D2EF6DA6D}"/>
              </a:ext>
            </a:extLst>
          </p:cNvPr>
          <p:cNvSpPr/>
          <p:nvPr/>
        </p:nvSpPr>
        <p:spPr>
          <a:xfrm>
            <a:off x="0" y="4172065"/>
            <a:ext cx="12192000" cy="19796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Barlow Medium" panose="00000600000000000000" pitchFamily="2" charset="0"/>
              </a:rPr>
              <a:t>Developing: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101C32"/>
                </a:solidFill>
                <a:latin typeface="Barlow Medium" panose="00000600000000000000" pitchFamily="2" charset="0"/>
              </a:rPr>
              <a:t>Business Plans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101C32"/>
                </a:solidFill>
                <a:latin typeface="Barlow Medium" panose="00000600000000000000" pitchFamily="2" charset="0"/>
              </a:rPr>
              <a:t>Local supply and value chains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Barlow Medium" panose="00000600000000000000" pitchFamily="2" charset="0"/>
              </a:rPr>
              <a:t>Secondary co-product opportunities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101C32"/>
                </a:solidFill>
                <a:latin typeface="Barlow Medium" panose="00000600000000000000" pitchFamily="2" charset="0"/>
              </a:rPr>
              <a:t>Customers and investors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101C32"/>
                </a:solidFill>
                <a:effectLst/>
                <a:uLnTx/>
                <a:uFillTx/>
                <a:latin typeface="Barlow Medium" panose="00000600000000000000" pitchFamily="2" charset="0"/>
              </a:rPr>
              <a:t>To</a:t>
            </a:r>
            <a:r>
              <a:rPr lang="en-GB" sz="2000" b="1" kern="0" dirty="0">
                <a:solidFill>
                  <a:srgbClr val="101C32"/>
                </a:solidFill>
                <a:latin typeface="Barlow Medium" panose="00000600000000000000" pitchFamily="2" charset="0"/>
              </a:rPr>
              <a:t> enable Large Scale Post-Project Roll-Out</a:t>
            </a:r>
            <a:endParaRPr kumimoji="0" lang="en-NA" sz="2000" b="1" i="0" u="none" strike="noStrike" kern="0" cap="none" spc="0" normalizeH="0" baseline="0" noProof="0" dirty="0">
              <a:ln>
                <a:noFill/>
              </a:ln>
              <a:solidFill>
                <a:srgbClr val="101C32"/>
              </a:solidFill>
              <a:effectLst/>
              <a:uLnTx/>
              <a:uFillTx/>
              <a:latin typeface="Barlow Medium" panose="00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C9D08-AFF9-3876-8E39-890D7F78C000}"/>
              </a:ext>
            </a:extLst>
          </p:cNvPr>
          <p:cNvSpPr txBox="1"/>
          <p:nvPr/>
        </p:nvSpPr>
        <p:spPr>
          <a:xfrm>
            <a:off x="5253134" y="6255395"/>
            <a:ext cx="5838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latin typeface="Barlow Medium" panose="00000600000000000000" pitchFamily="2" charset="0"/>
              </a:rPr>
              <a:t>This project has received funding from the European Union’s Horizon 2020 research and innovation programme under grant agreement No 101036401</a:t>
            </a:r>
          </a:p>
        </p:txBody>
      </p:sp>
      <p:pic>
        <p:nvPicPr>
          <p:cNvPr id="12" name="Picture 11" descr="A group of yellow stars&#10;&#10;Description automatically generated with low confidence">
            <a:extLst>
              <a:ext uri="{FF2B5EF4-FFF2-40B4-BE49-F238E27FC236}">
                <a16:creationId xmlns:a16="http://schemas.microsoft.com/office/drawing/2014/main" id="{2E7BAC2D-0F2D-A232-6537-8468CADDD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386" y="6213135"/>
            <a:ext cx="971614" cy="65366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5326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768FAF8-4EE5-4FA5-8B6A-0C7E4E36D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7" y="2902106"/>
            <a:ext cx="2310609" cy="1337723"/>
          </a:xfrm>
          <a:prstGeom prst="rect">
            <a:avLst/>
          </a:prstGeom>
        </p:spPr>
      </p:pic>
      <p:pic>
        <p:nvPicPr>
          <p:cNvPr id="22" name="Picture 21" descr="El cerebro y la música | Jornadas Jovellanos de Divulgación Científica">
            <a:extLst>
              <a:ext uri="{FF2B5EF4-FFF2-40B4-BE49-F238E27FC236}">
                <a16:creationId xmlns:a16="http://schemas.microsoft.com/office/drawing/2014/main" id="{3FDD829D-7763-4B29-A74A-3EDE2D31EE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" y="841418"/>
            <a:ext cx="1332865" cy="131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FD9B0788-38DC-4D84-982A-059C06D63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86" y="4269351"/>
            <a:ext cx="1910049" cy="1282321"/>
          </a:xfrm>
          <a:prstGeom prst="rect">
            <a:avLst/>
          </a:prstGeom>
        </p:spPr>
      </p:pic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FDCF3C2-5556-402D-B29C-824A20D1EFB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29" y="924654"/>
            <a:ext cx="1135938" cy="1177743"/>
          </a:xfrm>
          <a:prstGeom prst="rect">
            <a:avLst/>
          </a:prstGeom>
          <a:noFill/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13A2561-5CE0-4E9B-AE90-9DE6BBC7313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05" y="48397"/>
            <a:ext cx="2565775" cy="97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1049FA43-C4CA-4CE7-8692-059BCE281FE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" y="5753229"/>
            <a:ext cx="3246157" cy="960444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36171669-003F-40DA-A73F-F7E04D0527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" y="64923"/>
            <a:ext cx="3246157" cy="850167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1F3F9D05-94C3-410E-8A12-6B96043FD74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99" y="2221854"/>
            <a:ext cx="1358276" cy="96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B2EF8DC-9D48-4EC2-8846-ED0A5FDF3D4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8" b="33750"/>
          <a:stretch/>
        </p:blipFill>
        <p:spPr bwMode="auto">
          <a:xfrm>
            <a:off x="8938296" y="52563"/>
            <a:ext cx="3246157" cy="1089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8A812E9-E224-40BB-9E38-D82D40583A4A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932" y="3458072"/>
            <a:ext cx="3140381" cy="111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6691B713-DD04-400D-B896-1A3DE85BAA7B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5926" y="5705263"/>
            <a:ext cx="2321349" cy="10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90590771-4097-4B78-A258-5EE83703D840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47" y="176820"/>
            <a:ext cx="2483485" cy="888911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D81A5003-417F-4E89-A2DE-A74A73A3A441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865" y="1221317"/>
            <a:ext cx="2995225" cy="1111093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B0EB4039-5A14-4A53-8F90-6B41C37371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04458" y="4299419"/>
            <a:ext cx="2362135" cy="1574592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F7BD4DFF-FD9B-4D59-BCB2-CB533B2359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397" y="2103818"/>
            <a:ext cx="1642592" cy="1437402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5BA9B2-B91A-5550-D99E-190AE0FE85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81" y="3324849"/>
            <a:ext cx="4716740" cy="231599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1A86C0B-B506-AF9E-57D4-E3CFA616E6BA}"/>
              </a:ext>
            </a:extLst>
          </p:cNvPr>
          <p:cNvSpPr txBox="1"/>
          <p:nvPr/>
        </p:nvSpPr>
        <p:spPr>
          <a:xfrm>
            <a:off x="7474226" y="6042840"/>
            <a:ext cx="3565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Barlow Medium" panose="00000600000000000000" pitchFamily="2" charset="0"/>
              </a:rPr>
              <a:t>This project has received funding from the European Union’s Horizon 2020 research and innovation programme under grant agreement No 101036401</a:t>
            </a:r>
          </a:p>
        </p:txBody>
      </p:sp>
      <p:pic>
        <p:nvPicPr>
          <p:cNvPr id="42" name="Picture 41" descr="A group of yellow stars&#10;&#10;Description automatically generated with low confidence">
            <a:extLst>
              <a:ext uri="{FF2B5EF4-FFF2-40B4-BE49-F238E27FC236}">
                <a16:creationId xmlns:a16="http://schemas.microsoft.com/office/drawing/2014/main" id="{0B2C8B8B-187D-7EEA-E5B5-306AEC0D06C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928" y="6082620"/>
            <a:ext cx="1152525" cy="7753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712EFA2-AA39-7E27-22DE-AFC25E6E95FE}"/>
              </a:ext>
            </a:extLst>
          </p:cNvPr>
          <p:cNvSpPr/>
          <p:nvPr/>
        </p:nvSpPr>
        <p:spPr>
          <a:xfrm>
            <a:off x="3287424" y="1224180"/>
            <a:ext cx="4972873" cy="22164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0000"/>
                </a:solidFill>
                <a:latin typeface="Barlow Medium" panose="00000600000000000000" pitchFamily="2" charset="0"/>
              </a:rPr>
              <a:t>15 partners</a:t>
            </a:r>
          </a:p>
          <a:p>
            <a:pPr algn="ctr"/>
            <a:r>
              <a:rPr lang="en-GB" sz="2200" dirty="0">
                <a:solidFill>
                  <a:srgbClr val="FF0000"/>
                </a:solidFill>
                <a:latin typeface="Barlow Medium" panose="00000600000000000000" pitchFamily="2" charset="0"/>
              </a:rPr>
              <a:t>2 continents</a:t>
            </a:r>
          </a:p>
          <a:p>
            <a:pPr algn="ctr"/>
            <a:r>
              <a:rPr lang="en-GB" sz="2200" dirty="0">
                <a:solidFill>
                  <a:srgbClr val="FF0000"/>
                </a:solidFill>
                <a:latin typeface="Barlow Medium" panose="00000600000000000000" pitchFamily="2" charset="0"/>
              </a:rPr>
              <a:t>8 countries</a:t>
            </a:r>
          </a:p>
          <a:p>
            <a:pPr algn="ctr"/>
            <a:r>
              <a:rPr lang="en-GB" sz="2200" dirty="0">
                <a:solidFill>
                  <a:srgbClr val="FF0000"/>
                </a:solidFill>
                <a:latin typeface="Barlow Medium" panose="00000600000000000000" pitchFamily="2" charset="0"/>
              </a:rPr>
              <a:t>Researchers &amp; Academia</a:t>
            </a:r>
          </a:p>
          <a:p>
            <a:pPr algn="ctr"/>
            <a:r>
              <a:rPr lang="en-GB" sz="2200" dirty="0">
                <a:solidFill>
                  <a:srgbClr val="FF0000"/>
                </a:solidFill>
                <a:latin typeface="Barlow Medium" panose="00000600000000000000" pitchFamily="2" charset="0"/>
              </a:rPr>
              <a:t>Industry &amp; Entrepreneurs</a:t>
            </a:r>
          </a:p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5ADC538-B3D5-4A4C-80D8-A12FB38B951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53" y="4924623"/>
            <a:ext cx="2315993" cy="23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6" y="2469292"/>
            <a:ext cx="7576932" cy="721583"/>
          </a:xfrm>
        </p:spPr>
        <p:txBody>
          <a:bodyPr>
            <a:noAutofit/>
          </a:bodyPr>
          <a:lstStyle/>
          <a:p>
            <a:br>
              <a:rPr lang="en-GB" sz="44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sz="4400" b="1" dirty="0"/>
            </a:br>
            <a:r>
              <a:rPr lang="en-GB" sz="5400" b="1" dirty="0">
                <a:solidFill>
                  <a:schemeClr val="accent5">
                    <a:lumMod val="50000"/>
                  </a:schemeClr>
                </a:solidFill>
                <a:latin typeface="Barlow Medium" panose="00000600000000000000" pitchFamily="2" charset="0"/>
              </a:rPr>
              <a:t>Do you have any questions?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B3FC63-7E4B-8F34-786D-5E292462B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1" y="5255395"/>
            <a:ext cx="4842266" cy="1205042"/>
          </a:xfrm>
          <a:prstGeom prst="rect">
            <a:avLst/>
          </a:prstGeom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19912D83-7C2D-0C06-BBD9-EF5734D59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67" y="326167"/>
            <a:ext cx="36576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897D20-A745-CEC4-AFF2-513848BD5B78}"/>
              </a:ext>
            </a:extLst>
          </p:cNvPr>
          <p:cNvSpPr txBox="1"/>
          <p:nvPr/>
        </p:nvSpPr>
        <p:spPr>
          <a:xfrm>
            <a:off x="2590800" y="3686175"/>
            <a:ext cx="4695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rlow Medium" panose="00000600000000000000" pitchFamily="2" charset="0"/>
                <a:hlinkClick r:id="rId5"/>
              </a:rPr>
              <a:t>www.steambioafrica.com</a:t>
            </a:r>
            <a:endParaRPr lang="en-GB" dirty="0">
              <a:latin typeface="Barlow Medium" panose="00000600000000000000" pitchFamily="2" charset="0"/>
            </a:endParaRPr>
          </a:p>
          <a:p>
            <a:r>
              <a:rPr lang="en-GB" dirty="0">
                <a:latin typeface="Barlow Medium" panose="00000600000000000000" pitchFamily="2" charset="0"/>
                <a:hlinkClick r:id="rId6"/>
              </a:rPr>
              <a:t>huw.parry@networkneweurope.com</a:t>
            </a:r>
            <a:endParaRPr lang="en-GB" dirty="0">
              <a:latin typeface="Barlow Medium" panose="00000600000000000000" pitchFamily="2" charset="0"/>
            </a:endParaRPr>
          </a:p>
          <a:p>
            <a:r>
              <a:rPr lang="en-GB" dirty="0">
                <a:latin typeface="Barlow Medium" panose="00000600000000000000" pitchFamily="2" charset="0"/>
              </a:rPr>
              <a:t> </a:t>
            </a:r>
          </a:p>
        </p:txBody>
      </p:sp>
      <p:pic>
        <p:nvPicPr>
          <p:cNvPr id="6" name="Picture 5" descr="A group of yellow stars&#10;&#10;Description automatically generated with low confidence">
            <a:extLst>
              <a:ext uri="{FF2B5EF4-FFF2-40B4-BE49-F238E27FC236}">
                <a16:creationId xmlns:a16="http://schemas.microsoft.com/office/drawing/2014/main" id="{33627B5E-AE05-F119-9E2D-2EDAD6A2D0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122" y="6062872"/>
            <a:ext cx="1181878" cy="79512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A4242F-3463-FDC9-8462-70EC64BE46D0}"/>
              </a:ext>
            </a:extLst>
          </p:cNvPr>
          <p:cNvSpPr txBox="1"/>
          <p:nvPr/>
        </p:nvSpPr>
        <p:spPr>
          <a:xfrm>
            <a:off x="7122695" y="6137270"/>
            <a:ext cx="388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Barlow Medium" panose="00000600000000000000" pitchFamily="2" charset="0"/>
              </a:rPr>
              <a:t>This project has received funding from the European Union’s Horizon 2020 research and innovation programme under grant agreement No 101036401</a:t>
            </a:r>
          </a:p>
        </p:txBody>
      </p:sp>
    </p:spTree>
    <p:extLst>
      <p:ext uri="{BB962C8B-B14F-4D97-AF65-F5344CB8AC3E}">
        <p14:creationId xmlns:p14="http://schemas.microsoft.com/office/powerpoint/2010/main" val="245546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B3FC63-7E4B-8F34-786D-5E292462B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4" y="6118082"/>
            <a:ext cx="2626659" cy="6536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3B034C-7C88-592F-0DDA-D3FEB90DDC2E}"/>
              </a:ext>
            </a:extLst>
          </p:cNvPr>
          <p:cNvSpPr txBox="1"/>
          <p:nvPr/>
        </p:nvSpPr>
        <p:spPr>
          <a:xfrm>
            <a:off x="-3956" y="160895"/>
            <a:ext cx="12192000" cy="584775"/>
          </a:xfrm>
          <a:prstGeom prst="rect">
            <a:avLst/>
          </a:prstGeom>
          <a:solidFill>
            <a:srgbClr val="CB340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rlow Medium" panose="020B0604020202020204" pitchFamily="2" charset="0"/>
                <a:ea typeface="+mn-ea"/>
                <a:cs typeface="+mn-cs"/>
              </a:rPr>
              <a:t>Overview</a:t>
            </a:r>
            <a:endParaRPr kumimoji="0" lang="en-NA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rlow Medium" panose="020B0604020202020204" pitchFamily="2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231071-FD2B-84BD-6165-B50F49124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314" y="1996751"/>
            <a:ext cx="3217376" cy="3051110"/>
          </a:xfrm>
          <a:prstGeom prst="ellipse">
            <a:avLst/>
          </a:prstGeom>
          <a:solidFill>
            <a:srgbClr val="00CCFF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/>
            <a:r>
              <a:rPr lang="en-GB" sz="2800" b="1" dirty="0">
                <a:latin typeface="Barlow Medium" panose="00000600000000000000" pitchFamily="2" charset="0"/>
              </a:rPr>
              <a:t>Context</a:t>
            </a:r>
          </a:p>
          <a:p>
            <a:pPr algn="ctr"/>
            <a:endParaRPr lang="en-GB" sz="1200" b="1" dirty="0">
              <a:latin typeface="Barlow Medium" panose="00000600000000000000" pitchFamily="2" charset="0"/>
            </a:endParaRPr>
          </a:p>
          <a:p>
            <a:pPr algn="ctr"/>
            <a:r>
              <a:rPr lang="en-GB" sz="2000" kern="0" dirty="0">
                <a:latin typeface="Barlow Medium" panose="00000600000000000000" pitchFamily="2" charset="0"/>
              </a:rPr>
              <a:t>Rationale</a:t>
            </a:r>
          </a:p>
          <a:p>
            <a:pPr algn="ctr"/>
            <a:endParaRPr lang="en-GB" sz="1200" kern="0" dirty="0">
              <a:latin typeface="Barlow Medium" panose="00000600000000000000" pitchFamily="2" charset="0"/>
            </a:endParaRPr>
          </a:p>
          <a:p>
            <a:pPr algn="ctr"/>
            <a:r>
              <a:rPr lang="en-GB" sz="2000" kern="0" dirty="0">
                <a:latin typeface="Barlow Medium" panose="00000600000000000000" pitchFamily="2" charset="0"/>
              </a:rPr>
              <a:t>Technology</a:t>
            </a:r>
          </a:p>
          <a:p>
            <a:pPr algn="ctr"/>
            <a:endParaRPr lang="en-GB" sz="1200" kern="0" dirty="0">
              <a:latin typeface="Barlow Medium" panose="00000600000000000000" pitchFamily="2" charset="0"/>
            </a:endParaRPr>
          </a:p>
          <a:p>
            <a:pPr algn="ctr"/>
            <a:r>
              <a:rPr lang="en-GB" sz="2000" kern="0" dirty="0">
                <a:latin typeface="Barlow Medium" panose="00000600000000000000" pitchFamily="2" charset="0"/>
              </a:rPr>
              <a:t>Prior Work</a:t>
            </a:r>
          </a:p>
          <a:p>
            <a:pPr algn="ctr"/>
            <a:endParaRPr lang="en-GB" sz="2000" kern="0" dirty="0">
              <a:latin typeface="Barlow Condensed Medium" panose="00000606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6BACEF-3717-D17C-3692-3579F8C12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42310" y="1996749"/>
            <a:ext cx="3217376" cy="3051111"/>
          </a:xfrm>
          <a:prstGeom prst="ellipse">
            <a:avLst/>
          </a:prstGeom>
          <a:solidFill>
            <a:srgbClr val="FF9933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/>
            <a:r>
              <a:rPr lang="en-GB" sz="3200" b="1" dirty="0">
                <a:latin typeface="Barlow Medium" panose="00000600000000000000" pitchFamily="2" charset="0"/>
              </a:rPr>
              <a:t>Next Steps</a:t>
            </a:r>
            <a:endParaRPr lang="en-GB" sz="3200" b="1" kern="0" dirty="0">
              <a:latin typeface="Barlow Medium" panose="000006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7121B8-B4CA-4065-8E4E-05775069F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6713" y="1345938"/>
            <a:ext cx="4898573" cy="4352731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/>
            <a:r>
              <a:rPr lang="en-GB" sz="2800" b="1" dirty="0">
                <a:latin typeface="Barlow Medium" panose="00000600000000000000" pitchFamily="2" charset="0"/>
              </a:rPr>
              <a:t>What we have achieved</a:t>
            </a:r>
          </a:p>
          <a:p>
            <a:pPr algn="ctr"/>
            <a:endParaRPr lang="en-GB" sz="1200" kern="0" dirty="0">
              <a:latin typeface="Barlow Medium" panose="00000600000000000000" pitchFamily="2" charset="0"/>
            </a:endParaRPr>
          </a:p>
          <a:p>
            <a:pPr algn="ctr"/>
            <a:r>
              <a:rPr lang="en-GB" sz="2000" kern="0" dirty="0">
                <a:latin typeface="Barlow Medium" panose="00000600000000000000" pitchFamily="2" charset="0"/>
              </a:rPr>
              <a:t>Material Supply</a:t>
            </a:r>
          </a:p>
          <a:p>
            <a:pPr algn="ctr"/>
            <a:endParaRPr lang="en-GB" sz="1200" kern="0" dirty="0">
              <a:latin typeface="Barlow Medium" panose="00000600000000000000" pitchFamily="2" charset="0"/>
            </a:endParaRPr>
          </a:p>
          <a:p>
            <a:pPr algn="ctr"/>
            <a:r>
              <a:rPr lang="en-GB" sz="2000" kern="0" dirty="0">
                <a:latin typeface="Barlow Medium" panose="00000600000000000000" pitchFamily="2" charset="0"/>
              </a:rPr>
              <a:t>Technology (&amp; Challenges)</a:t>
            </a:r>
          </a:p>
          <a:p>
            <a:pPr algn="ctr"/>
            <a:endParaRPr lang="en-GB" sz="1200" kern="0" dirty="0">
              <a:latin typeface="Barlow Medium" panose="00000600000000000000" pitchFamily="2" charset="0"/>
            </a:endParaRPr>
          </a:p>
          <a:p>
            <a:pPr algn="ctr"/>
            <a:r>
              <a:rPr lang="en-GB" sz="2000" kern="0" dirty="0">
                <a:latin typeface="Barlow Medium" panose="00000600000000000000" pitchFamily="2" charset="0"/>
              </a:rPr>
              <a:t>Market Understanding</a:t>
            </a:r>
          </a:p>
          <a:p>
            <a:pPr algn="ctr"/>
            <a:endParaRPr lang="en-GB" sz="1200" kern="0" dirty="0">
              <a:latin typeface="Barlow Medium" panose="00000600000000000000" pitchFamily="2" charset="0"/>
            </a:endParaRPr>
          </a:p>
          <a:p>
            <a:pPr algn="ctr"/>
            <a:r>
              <a:rPr lang="en-GB" sz="2000" kern="0" dirty="0">
                <a:latin typeface="Barlow Medium" panose="00000600000000000000" pitchFamily="2" charset="0"/>
              </a:rPr>
              <a:t>Stakeholder Engagement</a:t>
            </a:r>
          </a:p>
          <a:p>
            <a:pPr algn="ctr"/>
            <a:endParaRPr lang="en-GB" sz="1200" kern="0" dirty="0">
              <a:latin typeface="Barlow Medium" panose="00000600000000000000" pitchFamily="2" charset="0"/>
            </a:endParaRPr>
          </a:p>
          <a:p>
            <a:pPr algn="ctr"/>
            <a:r>
              <a:rPr lang="en-GB" sz="2000" kern="0" dirty="0">
                <a:latin typeface="Barlow Medium" panose="00000600000000000000" pitchFamily="2" charset="0"/>
              </a:rPr>
              <a:t>Ecology &amp; the Environment </a:t>
            </a:r>
          </a:p>
          <a:p>
            <a:pPr algn="ctr"/>
            <a:endParaRPr lang="en-GB" sz="2000" kern="0" dirty="0">
              <a:latin typeface="Barlow Condensed Medium" panose="00000606000000000000" pitchFamily="2" charset="0"/>
            </a:endParaRPr>
          </a:p>
          <a:p>
            <a:pPr algn="ctr"/>
            <a:endParaRPr lang="en-GB" sz="2000" kern="0" dirty="0">
              <a:latin typeface="Barlow Condensed Medium" panose="00000606000000000000" pitchFamily="2" charset="0"/>
            </a:endParaRPr>
          </a:p>
        </p:txBody>
      </p:sp>
      <p:pic>
        <p:nvPicPr>
          <p:cNvPr id="7" name="Picture 6" descr="A group of yellow stars&#10;&#10;Description automatically generated with low confidence">
            <a:extLst>
              <a:ext uri="{FF2B5EF4-FFF2-40B4-BE49-F238E27FC236}">
                <a16:creationId xmlns:a16="http://schemas.microsoft.com/office/drawing/2014/main" id="{F0B8B7E9-B4BD-9767-296C-698C35455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658" y="6027576"/>
            <a:ext cx="1234342" cy="83042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C2FDB8-D8AA-D6D7-C43D-060F21CE9CEC}"/>
              </a:ext>
            </a:extLst>
          </p:cNvPr>
          <p:cNvSpPr txBox="1"/>
          <p:nvPr/>
        </p:nvSpPr>
        <p:spPr>
          <a:xfrm>
            <a:off x="6630907" y="6118082"/>
            <a:ext cx="426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Barlow Medium" panose="00000600000000000000" pitchFamily="2" charset="0"/>
              </a:rPr>
              <a:t>This project has received funding from the European Union’s Horizon 2020 research and innovation programme under grant agreement No 101036401</a:t>
            </a:r>
          </a:p>
        </p:txBody>
      </p:sp>
    </p:spTree>
    <p:extLst>
      <p:ext uri="{BB962C8B-B14F-4D97-AF65-F5344CB8AC3E}">
        <p14:creationId xmlns:p14="http://schemas.microsoft.com/office/powerpoint/2010/main" val="15713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B3FC63-7E4B-8F34-786D-5E292462B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" y="6204332"/>
            <a:ext cx="2626659" cy="6536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3B034C-7C88-592F-0DDA-D3FEB90DDC2E}"/>
              </a:ext>
            </a:extLst>
          </p:cNvPr>
          <p:cNvSpPr txBox="1"/>
          <p:nvPr/>
        </p:nvSpPr>
        <p:spPr>
          <a:xfrm>
            <a:off x="-3956" y="160895"/>
            <a:ext cx="12192000" cy="584775"/>
          </a:xfrm>
          <a:prstGeom prst="rect">
            <a:avLst/>
          </a:prstGeom>
          <a:solidFill>
            <a:srgbClr val="CB340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rlow Medium" panose="020B0604020202020204" pitchFamily="2" charset="0"/>
                <a:ea typeface="+mn-ea"/>
                <a:cs typeface="+mn-cs"/>
              </a:rPr>
              <a:t>Rationale behind the project</a:t>
            </a:r>
            <a:endParaRPr kumimoji="0" lang="en-NA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rlow Medium" panose="020B0604020202020204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8BACA-BC78-5EF3-5FD8-544049F0A3E6}"/>
              </a:ext>
            </a:extLst>
          </p:cNvPr>
          <p:cNvSpPr/>
          <p:nvPr/>
        </p:nvSpPr>
        <p:spPr>
          <a:xfrm>
            <a:off x="35631" y="926990"/>
            <a:ext cx="5924940" cy="1498970"/>
          </a:xfrm>
          <a:prstGeom prst="rect">
            <a:avLst/>
          </a:prstGeom>
          <a:solidFill>
            <a:srgbClr val="F7981E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Barlow Medium" panose="00000600000000000000" pitchFamily="2" charset="0"/>
              </a:rPr>
              <a:t>Encroachment &amp; invasives degrade land across Southern Africa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Barlow Medium" panose="00000600000000000000" pitchFamily="2" charset="0"/>
              </a:rPr>
              <a:t>Over 45 million ha of land degraded just in Namibia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latin typeface="Barlow Medium" panose="00000600000000000000" pitchFamily="2" charset="0"/>
              </a:rPr>
              <a:t>Over 120 million ha across Southern Africa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uLnTx/>
              <a:uFillTx/>
              <a:latin typeface="Barlow Medium" panose="00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06A71D-39B9-999A-890C-4BA905561D03}"/>
              </a:ext>
            </a:extLst>
          </p:cNvPr>
          <p:cNvSpPr/>
          <p:nvPr/>
        </p:nvSpPr>
        <p:spPr>
          <a:xfrm>
            <a:off x="103184" y="4893151"/>
            <a:ext cx="5924938" cy="1082868"/>
          </a:xfrm>
          <a:prstGeom prst="rect">
            <a:avLst/>
          </a:prstGeom>
          <a:solidFill>
            <a:srgbClr val="35A3BD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/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Barlow Medium" panose="00000600000000000000" pitchFamily="2" charset="0"/>
              </a:rPr>
              <a:t>Need to create value from this biomass </a:t>
            </a:r>
          </a:p>
          <a:p>
            <a:pPr lvl="0" algn="ctr"/>
            <a:r>
              <a:rPr lang="en-GB" sz="2000" kern="0" dirty="0">
                <a:latin typeface="Barlow Medium" panose="00000600000000000000" pitchFamily="2" charset="0"/>
              </a:rPr>
              <a:t>Make it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Barlow Medium" panose="00000600000000000000" pitchFamily="2" charset="0"/>
              </a:rPr>
              <a:t> a resource rather than a problem</a:t>
            </a:r>
          </a:p>
          <a:p>
            <a:pPr lvl="0" algn="ctr"/>
            <a:r>
              <a:rPr lang="en-GB" sz="2000" kern="0" dirty="0">
                <a:latin typeface="Barlow Medium" panose="00000600000000000000" pitchFamily="2" charset="0"/>
              </a:rPr>
              <a:t>To stimulate its sustainable harvesting</a:t>
            </a:r>
            <a:endParaRPr kumimoji="0" lang="en-NA" sz="2000" b="0" i="0" u="none" strike="noStrike" kern="0" cap="none" spc="0" normalizeH="0" baseline="0" noProof="0" dirty="0">
              <a:ln>
                <a:noFill/>
              </a:ln>
              <a:uLnTx/>
              <a:uFillTx/>
              <a:latin typeface="Barlow Medium" panose="000006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E33367-6D35-8373-E5B5-C92D671130B9}"/>
              </a:ext>
            </a:extLst>
          </p:cNvPr>
          <p:cNvSpPr/>
          <p:nvPr/>
        </p:nvSpPr>
        <p:spPr>
          <a:xfrm>
            <a:off x="63922" y="2628144"/>
            <a:ext cx="5924939" cy="1082868"/>
          </a:xfrm>
          <a:prstGeom prst="rect">
            <a:avLst/>
          </a:prstGeom>
          <a:solidFill>
            <a:srgbClr val="74B342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latin typeface="Barlow Medium" panose="00000600000000000000" pitchFamily="2" charset="0"/>
              </a:rPr>
              <a:t>Assume 10 tonnes biomass per ha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Barlow Medium" panose="00000600000000000000" pitchFamily="2" charset="0"/>
              </a:rPr>
              <a:t>450 million tonnes of unused biomass in Namibia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latin typeface="Barlow Medium" panose="00000600000000000000" pitchFamily="2" charset="0"/>
              </a:rPr>
              <a:t>Over 1200 million tonnes across Southern Africa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uLnTx/>
              <a:uFillTx/>
              <a:latin typeface="Barlow Medium" panose="00000600000000000000" pitchFamily="2" charset="0"/>
            </a:endParaRPr>
          </a:p>
        </p:txBody>
      </p:sp>
      <p:pic>
        <p:nvPicPr>
          <p:cNvPr id="2" name="Picture 2" descr="General Information - Namibia Biomass industry Group (N-BiG)">
            <a:extLst>
              <a:ext uri="{FF2B5EF4-FFF2-40B4-BE49-F238E27FC236}">
                <a16:creationId xmlns:a16="http://schemas.microsoft.com/office/drawing/2014/main" id="{009782B3-13B1-B68E-1645-402A434F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44" y="1141075"/>
            <a:ext cx="5996773" cy="490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yellow stars&#10;&#10;Description automatically generated with low confidence">
            <a:extLst>
              <a:ext uri="{FF2B5EF4-FFF2-40B4-BE49-F238E27FC236}">
                <a16:creationId xmlns:a16="http://schemas.microsoft.com/office/drawing/2014/main" id="{BB96090F-277D-D08E-1F22-C700332683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658" y="6027576"/>
            <a:ext cx="1234342" cy="83042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581CA-E7B1-4A2C-9D3A-82E688E35E94}"/>
              </a:ext>
            </a:extLst>
          </p:cNvPr>
          <p:cNvSpPr txBox="1"/>
          <p:nvPr/>
        </p:nvSpPr>
        <p:spPr>
          <a:xfrm>
            <a:off x="6990788" y="6144487"/>
            <a:ext cx="396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Barlow Medium" panose="00000600000000000000" pitchFamily="2" charset="0"/>
              </a:rPr>
              <a:t>This project has received funding from the European Union’s Horizon 2020 research and innovation programme under grant agreement No 101036401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94AC2-9058-FA7D-6C33-0805D8775980}"/>
              </a:ext>
            </a:extLst>
          </p:cNvPr>
          <p:cNvSpPr/>
          <p:nvPr/>
        </p:nvSpPr>
        <p:spPr>
          <a:xfrm>
            <a:off x="103183" y="3916285"/>
            <a:ext cx="5924939" cy="748553"/>
          </a:xfrm>
          <a:prstGeom prst="rect">
            <a:avLst/>
          </a:prstGeom>
          <a:solidFill>
            <a:srgbClr val="74B342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Barlow Medium" panose="00000600000000000000" pitchFamily="2" charset="0"/>
              </a:rPr>
              <a:t>Global wood pellet market is 55 million tonnes pa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latin typeface="Barlow Medium" panose="00000600000000000000" pitchFamily="2" charset="0"/>
              </a:rPr>
              <a:t>Global coal market is 7000 tonnes pa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uLnTx/>
              <a:uFillTx/>
              <a:latin typeface="Barlow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0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E726263B-EF44-4829-88ED-7EC20F7AFF7C}"/>
              </a:ext>
            </a:extLst>
          </p:cNvPr>
          <p:cNvSpPr txBox="1"/>
          <p:nvPr/>
        </p:nvSpPr>
        <p:spPr>
          <a:xfrm>
            <a:off x="464730" y="548640"/>
            <a:ext cx="360086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kern="1200" dirty="0">
              <a:solidFill>
                <a:srgbClr val="0070C0"/>
              </a:solidFill>
              <a:latin typeface="Barlow Medium" panose="00000600000000000000" pitchFamily="2" charset="0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37531-26CC-41F1-ADCC-5F9CF70913FA}"/>
              </a:ext>
            </a:extLst>
          </p:cNvPr>
          <p:cNvSpPr txBox="1"/>
          <p:nvPr/>
        </p:nvSpPr>
        <p:spPr>
          <a:xfrm>
            <a:off x="4255809" y="548640"/>
            <a:ext cx="7264462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8C982-EC1C-9767-EB4D-D6D1B7632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2" y="5497162"/>
            <a:ext cx="11778493" cy="1097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930130-A7A5-6506-4B60-7F222477D713}"/>
              </a:ext>
            </a:extLst>
          </p:cNvPr>
          <p:cNvSpPr/>
          <p:nvPr/>
        </p:nvSpPr>
        <p:spPr>
          <a:xfrm>
            <a:off x="131282" y="5709447"/>
            <a:ext cx="11767932" cy="96369"/>
          </a:xfrm>
          <a:prstGeom prst="rect">
            <a:avLst/>
          </a:prstGeom>
          <a:solidFill>
            <a:srgbClr val="F7981E"/>
          </a:solidFill>
          <a:ln w="12700" cap="flat" cmpd="sng" algn="ctr">
            <a:solidFill>
              <a:srgbClr val="F7981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650E05-1C5F-B8A1-4394-26BECC2E461F}"/>
              </a:ext>
            </a:extLst>
          </p:cNvPr>
          <p:cNvSpPr/>
          <p:nvPr/>
        </p:nvSpPr>
        <p:spPr>
          <a:xfrm>
            <a:off x="141842" y="5934370"/>
            <a:ext cx="11767932" cy="96369"/>
          </a:xfrm>
          <a:prstGeom prst="rect">
            <a:avLst/>
          </a:prstGeom>
          <a:solidFill>
            <a:srgbClr val="CB3408"/>
          </a:solidFill>
          <a:ln>
            <a:solidFill>
              <a:srgbClr val="CB3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FA28D3-9290-2E9D-0B91-951E608C2DC8}"/>
              </a:ext>
            </a:extLst>
          </p:cNvPr>
          <p:cNvSpPr txBox="1"/>
          <p:nvPr/>
        </p:nvSpPr>
        <p:spPr>
          <a:xfrm>
            <a:off x="0" y="195162"/>
            <a:ext cx="12192000" cy="584775"/>
          </a:xfrm>
          <a:prstGeom prst="rect">
            <a:avLst/>
          </a:prstGeom>
          <a:solidFill>
            <a:srgbClr val="CB34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Medium" panose="020B0604020202020204" pitchFamily="2" charset="0"/>
              </a:rPr>
              <a:t>Our Innovative Technology</a:t>
            </a:r>
            <a:endParaRPr lang="en-N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Medium" panose="020B06040202020202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1EA340-A15B-3D55-B293-C520B88E9AD4}"/>
              </a:ext>
            </a:extLst>
          </p:cNvPr>
          <p:cNvSpPr/>
          <p:nvPr/>
        </p:nvSpPr>
        <p:spPr>
          <a:xfrm>
            <a:off x="266700" y="1082666"/>
            <a:ext cx="5388660" cy="1914583"/>
          </a:xfrm>
          <a:prstGeom prst="rect">
            <a:avLst/>
          </a:prstGeom>
          <a:solidFill>
            <a:srgbClr val="F7981E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uLnTx/>
              <a:uFillTx/>
              <a:latin typeface="Barlow Medium" panose="00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Barlow Medium" panose="00000600000000000000" pitchFamily="2" charset="0"/>
              </a:rPr>
              <a:t>Superheated Steam Processing: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Barlow Medium" panose="00000600000000000000" pitchFamily="2" charset="0"/>
              </a:rPr>
              <a:t>an established drying technology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latin typeface="Barlow Medium" panose="00000600000000000000" pitchFamily="2" charset="0"/>
              </a:rPr>
              <a:t>Efficient heat transfer, moisture is drawn out of substrate with no crust formation leads to quicker more uniform drying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uLnTx/>
              <a:uFillTx/>
              <a:latin typeface="Barlow Medium" panose="00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rlow Medium" panose="00000600000000000000" pitchFamily="2" charset="0"/>
              </a:rPr>
              <a:t> </a:t>
            </a:r>
            <a:endParaRPr kumimoji="0" lang="en-N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3EE10-E0EC-FC04-BE4E-0D8615AEBE9D}"/>
              </a:ext>
            </a:extLst>
          </p:cNvPr>
          <p:cNvSpPr/>
          <p:nvPr/>
        </p:nvSpPr>
        <p:spPr>
          <a:xfrm>
            <a:off x="6327090" y="1052184"/>
            <a:ext cx="5529046" cy="1914583"/>
          </a:xfrm>
          <a:prstGeom prst="rect">
            <a:avLst/>
          </a:prstGeom>
          <a:solidFill>
            <a:srgbClr val="74B342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rlow Medium" panose="00000600000000000000" pitchFamily="2" charset="0"/>
              </a:rPr>
              <a:t>Our Approach: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latin typeface="Barlow Medium" panose="00000600000000000000" pitchFamily="2" charset="0"/>
              </a:rPr>
              <a:t>Steam released from substrate, once steam saturated drying stops, we continually remove moisture to maintain superheated state, enabling continuous process.</a:t>
            </a:r>
            <a:endParaRPr kumimoji="0" lang="en-NA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arlow Medium" panose="00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58B3BF-4E9E-56A7-685D-C37BD4D32335}"/>
              </a:ext>
            </a:extLst>
          </p:cNvPr>
          <p:cNvSpPr/>
          <p:nvPr/>
        </p:nvSpPr>
        <p:spPr>
          <a:xfrm>
            <a:off x="266700" y="3347817"/>
            <a:ext cx="5404188" cy="1914582"/>
          </a:xfrm>
          <a:prstGeom prst="rect">
            <a:avLst/>
          </a:prstGeom>
          <a:solidFill>
            <a:srgbClr val="F7981E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Barlow Medium" panose="00000600000000000000" pitchFamily="2" charset="0"/>
              </a:rPr>
              <a:t>Superheated Steam presents an inert atmosphere it does not react with substrate, results in no reaction compounds formed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rlow Medium" panose="00000600000000000000" pitchFamily="2" charset="0"/>
              </a:rPr>
              <a:t> </a:t>
            </a:r>
            <a:endParaRPr kumimoji="0" lang="en-N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5B6274-C75B-5EAB-BC05-B1F905FEB55F}"/>
              </a:ext>
            </a:extLst>
          </p:cNvPr>
          <p:cNvSpPr/>
          <p:nvPr/>
        </p:nvSpPr>
        <p:spPr>
          <a:xfrm>
            <a:off x="6327090" y="3359393"/>
            <a:ext cx="5529046" cy="1914583"/>
          </a:xfrm>
          <a:prstGeom prst="rect">
            <a:avLst/>
          </a:prstGeom>
          <a:solidFill>
            <a:srgbClr val="74B342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rlow Medium" panose="00000600000000000000" pitchFamily="2" charset="0"/>
              </a:rPr>
              <a:t>Our Innovations: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latin typeface="Barlow Medium" panose="00000600000000000000" pitchFamily="2" charset="0"/>
              </a:rPr>
              <a:t>Elevation temperature of superheated steam process to torrefaction conditions is novel. We can control outputs; clean burning fuels and biochemicals in removed condensate</a:t>
            </a:r>
            <a:endParaRPr kumimoji="0" lang="en-NA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arlow Medium" panose="00000600000000000000" pitchFamily="2" charset="0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3FBB91-379E-41D8-C1F1-E02CEDAE5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293"/>
            <a:ext cx="2626659" cy="653668"/>
          </a:xfrm>
          <a:prstGeom prst="rect">
            <a:avLst/>
          </a:prstGeom>
        </p:spPr>
      </p:pic>
      <p:pic>
        <p:nvPicPr>
          <p:cNvPr id="2" name="Picture 1" descr="A group of yellow stars&#10;&#10;Description automatically generated with low confidence">
            <a:extLst>
              <a:ext uri="{FF2B5EF4-FFF2-40B4-BE49-F238E27FC236}">
                <a16:creationId xmlns:a16="http://schemas.microsoft.com/office/drawing/2014/main" id="{B3705E0F-9B6D-579B-87CC-96F5CA7D6F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122" y="6062872"/>
            <a:ext cx="1181878" cy="79512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2A321-3B4C-7ED5-6552-21301F43A70A}"/>
              </a:ext>
            </a:extLst>
          </p:cNvPr>
          <p:cNvSpPr txBox="1"/>
          <p:nvPr/>
        </p:nvSpPr>
        <p:spPr>
          <a:xfrm>
            <a:off x="5738327" y="6042840"/>
            <a:ext cx="530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Barlow Medium" panose="00000600000000000000" pitchFamily="2" charset="0"/>
              </a:rPr>
              <a:t>This project has received funding from the European Union’s Horizon 2020 research and innovation programme under grant agreement No 101036401</a:t>
            </a:r>
          </a:p>
        </p:txBody>
      </p:sp>
    </p:spTree>
    <p:extLst>
      <p:ext uri="{BB962C8B-B14F-4D97-AF65-F5344CB8AC3E}">
        <p14:creationId xmlns:p14="http://schemas.microsoft.com/office/powerpoint/2010/main" val="142612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B3FC63-7E4B-8F34-786D-5E292462B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6" y="6192892"/>
            <a:ext cx="2626659" cy="6536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3B034C-7C88-592F-0DDA-D3FEB90DDC2E}"/>
              </a:ext>
            </a:extLst>
          </p:cNvPr>
          <p:cNvSpPr txBox="1"/>
          <p:nvPr/>
        </p:nvSpPr>
        <p:spPr>
          <a:xfrm>
            <a:off x="-3956" y="160895"/>
            <a:ext cx="12192000" cy="584775"/>
          </a:xfrm>
          <a:prstGeom prst="rect">
            <a:avLst/>
          </a:prstGeom>
          <a:solidFill>
            <a:srgbClr val="CB340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rlow Medium" panose="020B0604020202020204" pitchFamily="2" charset="0"/>
                <a:ea typeface="+mn-ea"/>
                <a:cs typeface="+mn-cs"/>
              </a:rPr>
              <a:t>Project Scope</a:t>
            </a:r>
            <a:endParaRPr kumimoji="0" lang="en-NA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rlow Medium" panose="020B0604020202020204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8BACA-BC78-5EF3-5FD8-544049F0A3E6}"/>
              </a:ext>
            </a:extLst>
          </p:cNvPr>
          <p:cNvSpPr/>
          <p:nvPr/>
        </p:nvSpPr>
        <p:spPr>
          <a:xfrm>
            <a:off x="225279" y="955987"/>
            <a:ext cx="5906278" cy="1991609"/>
          </a:xfrm>
          <a:prstGeom prst="rect">
            <a:avLst/>
          </a:prstGeom>
          <a:solidFill>
            <a:srgbClr val="F7981E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latin typeface="Barlow Medium" panose="00000600000000000000" pitchFamily="2" charset="0"/>
              </a:rPr>
              <a:t>Turn unwanted woody biomass into clean burning fuel with coal like handling and combustion properties.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600" kern="0" dirty="0">
              <a:latin typeface="Barlow Medium" panose="00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latin typeface="Barlow Medium" panose="00000600000000000000" pitchFamily="2" charset="0"/>
              </a:rPr>
              <a:t>Industrial users do not need to invest in new boilers or lower efficiencies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uLnTx/>
              <a:uFillTx/>
              <a:latin typeface="Barlow Medium" panose="00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06A71D-39B9-999A-890C-4BA905561D03}"/>
              </a:ext>
            </a:extLst>
          </p:cNvPr>
          <p:cNvSpPr/>
          <p:nvPr/>
        </p:nvSpPr>
        <p:spPr>
          <a:xfrm>
            <a:off x="185766" y="4409092"/>
            <a:ext cx="5906278" cy="1634345"/>
          </a:xfrm>
          <a:prstGeom prst="rect">
            <a:avLst/>
          </a:prstGeom>
          <a:solidFill>
            <a:srgbClr val="F7981E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/>
            <a:endParaRPr kumimoji="0" lang="en-GB" sz="2400" b="0" i="0" u="none" strike="noStrike" kern="0" cap="none" spc="0" normalizeH="0" baseline="0" noProof="0" dirty="0">
              <a:ln>
                <a:noFill/>
              </a:ln>
              <a:uLnTx/>
              <a:uFillTx/>
              <a:latin typeface="Barlow Medium" panose="00000600000000000000" pitchFamily="2" charset="0"/>
            </a:endParaRPr>
          </a:p>
          <a:p>
            <a:pPr lvl="0" algn="ctr"/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Barlow Medium" panose="00000600000000000000" pitchFamily="2" charset="0"/>
              </a:rPr>
              <a:t>Holistic reach</a:t>
            </a:r>
          </a:p>
          <a:p>
            <a:pPr lvl="0" algn="ctr"/>
            <a:r>
              <a:rPr lang="en-GB" sz="2400" kern="0" dirty="0">
                <a:latin typeface="Barlow Medium" panose="00000600000000000000" pitchFamily="2" charset="0"/>
              </a:rPr>
              <a:t>Robust design</a:t>
            </a:r>
          </a:p>
          <a:p>
            <a:pPr lvl="0" algn="ctr"/>
            <a:r>
              <a:rPr lang="en-GB" sz="2400" kern="0" dirty="0">
                <a:latin typeface="Barlow Medium" panose="00000600000000000000" pitchFamily="2" charset="0"/>
              </a:rPr>
              <a:t>Techno-economic viability </a:t>
            </a:r>
          </a:p>
          <a:p>
            <a:pPr lvl="0" algn="ctr"/>
            <a:r>
              <a:rPr lang="en-GB" sz="2400" kern="0" dirty="0">
                <a:latin typeface="Barlow Medium" panose="00000600000000000000" pitchFamily="2" charset="0"/>
              </a:rPr>
              <a:t>Enable scale up and replication</a:t>
            </a:r>
          </a:p>
          <a:p>
            <a:pPr lvl="0" algn="ctr"/>
            <a:endParaRPr kumimoji="0" lang="en-NA" sz="2400" b="0" i="0" u="none" strike="noStrike" kern="0" cap="none" spc="0" normalizeH="0" baseline="0" noProof="0" dirty="0">
              <a:ln>
                <a:noFill/>
              </a:ln>
              <a:uLnTx/>
              <a:uFillTx/>
              <a:latin typeface="Barlow Medium" panose="000006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E33367-6D35-8373-E5B5-C92D671130B9}"/>
              </a:ext>
            </a:extLst>
          </p:cNvPr>
          <p:cNvSpPr/>
          <p:nvPr/>
        </p:nvSpPr>
        <p:spPr>
          <a:xfrm>
            <a:off x="185766" y="3097052"/>
            <a:ext cx="5906278" cy="1132154"/>
          </a:xfrm>
          <a:prstGeom prst="rect">
            <a:avLst/>
          </a:prstGeom>
          <a:solidFill>
            <a:srgbClr val="74B342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Barlow Medium" panose="00000600000000000000" pitchFamily="2" charset="0"/>
              </a:rPr>
              <a:t>Advance on previous SteamBio 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Barlow Medium" panose="00000600000000000000" pitchFamily="2" charset="0"/>
              </a:rPr>
              <a:t>Validated technology in Spanish demonstration</a:t>
            </a:r>
            <a:endParaRPr kumimoji="0" lang="en-NA" sz="2400" b="0" i="0" u="none" strike="noStrike" kern="0" cap="none" spc="0" normalizeH="0" baseline="0" noProof="0" dirty="0">
              <a:ln>
                <a:noFill/>
              </a:ln>
              <a:uLnTx/>
              <a:uFillTx/>
              <a:latin typeface="Barlow Medium" panose="00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2E1D6-9EF1-B045-02B2-7D2806418B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01" y="955988"/>
            <a:ext cx="5752533" cy="508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oup of yellow stars&#10;&#10;Description automatically generated with low confidence">
            <a:extLst>
              <a:ext uri="{FF2B5EF4-FFF2-40B4-BE49-F238E27FC236}">
                <a16:creationId xmlns:a16="http://schemas.microsoft.com/office/drawing/2014/main" id="{216941FD-D78F-1DF7-E627-62C46CF145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742" y="6131518"/>
            <a:ext cx="1019301" cy="68575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7622-FC73-1EC8-E23F-D2640A257E2B}"/>
              </a:ext>
            </a:extLst>
          </p:cNvPr>
          <p:cNvSpPr txBox="1"/>
          <p:nvPr/>
        </p:nvSpPr>
        <p:spPr>
          <a:xfrm>
            <a:off x="7371184" y="6096540"/>
            <a:ext cx="371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Barlow Medium" panose="00000600000000000000" pitchFamily="2" charset="0"/>
              </a:rPr>
              <a:t>This project has received funding from the European Union’s Horizon 2020 research and innovation programme under grant agreement No 101036401</a:t>
            </a:r>
          </a:p>
        </p:txBody>
      </p:sp>
    </p:spTree>
    <p:extLst>
      <p:ext uri="{BB962C8B-B14F-4D97-AF65-F5344CB8AC3E}">
        <p14:creationId xmlns:p14="http://schemas.microsoft.com/office/powerpoint/2010/main" val="290724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B3FC63-7E4B-8F34-786D-5E292462B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85" y="4718526"/>
            <a:ext cx="3910430" cy="973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3B034C-7C88-592F-0DDA-D3FEB90DDC2E}"/>
              </a:ext>
            </a:extLst>
          </p:cNvPr>
          <p:cNvSpPr txBox="1"/>
          <p:nvPr/>
        </p:nvSpPr>
        <p:spPr>
          <a:xfrm>
            <a:off x="-3956" y="160895"/>
            <a:ext cx="12192000" cy="584775"/>
          </a:xfrm>
          <a:prstGeom prst="rect">
            <a:avLst/>
          </a:prstGeom>
          <a:solidFill>
            <a:srgbClr val="CB340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rlow Medium" panose="020B0604020202020204" pitchFamily="2" charset="0"/>
                <a:ea typeface="+mn-ea"/>
                <a:cs typeface="+mn-cs"/>
              </a:rPr>
              <a:t>Project Focus</a:t>
            </a:r>
            <a:endParaRPr kumimoji="0" lang="en-NA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rlow Medium" panose="020B0604020202020204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8BACA-BC78-5EF3-5FD8-544049F0A3E6}"/>
              </a:ext>
            </a:extLst>
          </p:cNvPr>
          <p:cNvSpPr/>
          <p:nvPr/>
        </p:nvSpPr>
        <p:spPr>
          <a:xfrm>
            <a:off x="257731" y="1040921"/>
            <a:ext cx="3339016" cy="4753126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Barlow Medium" panose="00000600000000000000" pitchFamily="2" charset="0"/>
              </a:rPr>
              <a:t>Where we are now?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0" dirty="0">
              <a:solidFill>
                <a:schemeClr val="bg1"/>
              </a:solidFill>
              <a:latin typeface="Barlow Medium" panose="00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schemeClr val="bg1"/>
                </a:solidFill>
                <a:latin typeface="Barlow Medium" panose="00000600000000000000" pitchFamily="2" charset="0"/>
              </a:rPr>
              <a:t>Energy insecurity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Barlow Medium" panose="00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Barlow Medium" panose="00000600000000000000" pitchFamily="2" charset="0"/>
              </a:rPr>
              <a:t>Climate impacts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0" dirty="0">
              <a:solidFill>
                <a:schemeClr val="bg1"/>
              </a:solidFill>
              <a:latin typeface="Barlow Medium" panose="00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schemeClr val="bg1"/>
                </a:solidFill>
                <a:latin typeface="Barlow Medium" panose="00000600000000000000" pitchFamily="2" charset="0"/>
              </a:rPr>
              <a:t>Encroachment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Barlow Medium" panose="00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Barlow Medium" panose="00000600000000000000" pitchFamily="2" charset="0"/>
              </a:rPr>
              <a:t>Rural Unemployment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0" dirty="0">
              <a:solidFill>
                <a:schemeClr val="bg1"/>
              </a:solidFill>
              <a:latin typeface="Barlow Medium" panose="00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schemeClr val="bg1"/>
                </a:solidFill>
                <a:latin typeface="Barlow Medium" panose="00000600000000000000" pitchFamily="2" charset="0"/>
              </a:rPr>
              <a:t>Gender inequality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Barlow Medium" panose="00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Barlow Medium" panose="00000600000000000000" pitchFamily="2" charset="0"/>
              </a:rPr>
              <a:t>Social exclusion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uLnTx/>
              <a:uFillTx/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06A71D-39B9-999A-890C-4BA905561D03}"/>
              </a:ext>
            </a:extLst>
          </p:cNvPr>
          <p:cNvSpPr/>
          <p:nvPr/>
        </p:nvSpPr>
        <p:spPr>
          <a:xfrm>
            <a:off x="8202628" y="1040920"/>
            <a:ext cx="3824532" cy="4753127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/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Barlow Medium" panose="00000600000000000000" pitchFamily="2" charset="0"/>
              </a:rPr>
              <a:t>Where do we want to be?</a:t>
            </a:r>
          </a:p>
          <a:p>
            <a:pPr lvl="0" algn="ctr"/>
            <a:endParaRPr lang="en-GB" sz="1200" kern="0" dirty="0">
              <a:latin typeface="Barlow Medium" panose="00000600000000000000" pitchFamily="2" charset="0"/>
            </a:endParaRPr>
          </a:p>
          <a:p>
            <a:pPr lvl="0" algn="ctr"/>
            <a:r>
              <a:rPr lang="en-GB" sz="2400" kern="0" dirty="0">
                <a:latin typeface="Barlow Medium" panose="00000600000000000000" pitchFamily="2" charset="0"/>
              </a:rPr>
              <a:t>Clean, secure, and affordable energy</a:t>
            </a:r>
          </a:p>
          <a:p>
            <a:pPr lvl="0" algn="ctr"/>
            <a:endParaRPr kumimoji="0" lang="en-GB" sz="1200" i="0" u="none" strike="noStrike" kern="0" cap="none" spc="0" normalizeH="0" baseline="0" noProof="0" dirty="0">
              <a:ln>
                <a:noFill/>
              </a:ln>
              <a:uLnTx/>
              <a:uFillTx/>
              <a:latin typeface="Barlow Medium" panose="00000600000000000000" pitchFamily="2" charset="0"/>
            </a:endParaRPr>
          </a:p>
          <a:p>
            <a:pPr lvl="0" algn="ctr"/>
            <a:r>
              <a:rPr lang="en-GB" sz="2400" kern="0" dirty="0">
                <a:latin typeface="Barlow Medium" panose="00000600000000000000" pitchFamily="2" charset="0"/>
              </a:rPr>
              <a:t>Rural Employment</a:t>
            </a:r>
          </a:p>
          <a:p>
            <a:pPr lvl="0" algn="ctr"/>
            <a:endParaRPr lang="en-GB" sz="1200" kern="0" dirty="0">
              <a:latin typeface="Barlow Medium" panose="00000600000000000000" pitchFamily="2" charset="0"/>
            </a:endParaRPr>
          </a:p>
          <a:p>
            <a:pPr lvl="0" algn="ctr"/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Barlow Medium" panose="00000600000000000000" pitchFamily="2" charset="0"/>
              </a:rPr>
              <a:t>Land </a:t>
            </a:r>
            <a:r>
              <a:rPr lang="en-GB" sz="2400" kern="0" dirty="0">
                <a:latin typeface="Barlow Medium" panose="00000600000000000000" pitchFamily="2" charset="0"/>
              </a:rPr>
              <a:t>Restoration</a:t>
            </a:r>
          </a:p>
          <a:p>
            <a:pPr lvl="0" algn="ctr"/>
            <a:endParaRPr kumimoji="0" lang="en-GB" sz="1200" i="0" u="none" strike="noStrike" kern="0" cap="none" spc="0" normalizeH="0" baseline="0" noProof="0" dirty="0">
              <a:ln>
                <a:noFill/>
              </a:ln>
              <a:uLnTx/>
              <a:uFillTx/>
              <a:latin typeface="Barlow Medium" panose="00000600000000000000" pitchFamily="2" charset="0"/>
            </a:endParaRPr>
          </a:p>
          <a:p>
            <a:pPr lvl="0" algn="ctr"/>
            <a:r>
              <a:rPr lang="en-GB" sz="2400" kern="0" dirty="0">
                <a:latin typeface="Barlow Medium" panose="00000600000000000000" pitchFamily="2" charset="0"/>
              </a:rPr>
              <a:t>Gender &amp; Social Inclusion</a:t>
            </a:r>
          </a:p>
          <a:p>
            <a:pPr lvl="0" algn="ctr"/>
            <a:endParaRPr lang="en-GB" sz="1200" kern="0" dirty="0">
              <a:latin typeface="Barlow Medium" panose="00000600000000000000" pitchFamily="2" charset="0"/>
            </a:endParaRPr>
          </a:p>
          <a:p>
            <a:pPr lvl="0" algn="ctr"/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Barlow Medium" panose="00000600000000000000" pitchFamily="2" charset="0"/>
              </a:rPr>
              <a:t>Local Wealth Creation </a:t>
            </a:r>
            <a:endParaRPr lang="en-GB" sz="2400" kern="0" dirty="0">
              <a:latin typeface="Barlow Medium" panose="00000600000000000000" pitchFamily="2" charset="0"/>
            </a:endParaRPr>
          </a:p>
          <a:p>
            <a:pPr lvl="0" algn="ctr"/>
            <a:endParaRPr kumimoji="0" lang="en-NA" sz="2400" b="0" i="0" u="none" strike="noStrike" kern="0" cap="none" spc="0" normalizeH="0" baseline="0" noProof="0" dirty="0">
              <a:ln>
                <a:noFill/>
              </a:ln>
              <a:uLnTx/>
              <a:uFillTx/>
              <a:latin typeface="Barlow Medium" panose="00000600000000000000" pitchFamily="2" charset="0"/>
            </a:endParaRPr>
          </a:p>
        </p:txBody>
      </p:sp>
      <p:pic>
        <p:nvPicPr>
          <p:cNvPr id="4" name="Picture 3" descr="A building with a structure and machinery&#10;&#10;Description automatically generated">
            <a:extLst>
              <a:ext uri="{FF2B5EF4-FFF2-40B4-BE49-F238E27FC236}">
                <a16:creationId xmlns:a16="http://schemas.microsoft.com/office/drawing/2014/main" id="{FB0A59EE-5A6E-76DE-CC8B-056C3552A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67" y="1040921"/>
            <a:ext cx="4322440" cy="3241830"/>
          </a:xfrm>
          <a:prstGeom prst="rect">
            <a:avLst/>
          </a:prstGeom>
        </p:spPr>
      </p:pic>
      <p:pic>
        <p:nvPicPr>
          <p:cNvPr id="6" name="Picture 5" descr="A group of yellow stars&#10;&#10;Description automatically generated with low confidence">
            <a:extLst>
              <a:ext uri="{FF2B5EF4-FFF2-40B4-BE49-F238E27FC236}">
                <a16:creationId xmlns:a16="http://schemas.microsoft.com/office/drawing/2014/main" id="{3447B436-48A6-1634-99B5-E60EE3A051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122" y="6062872"/>
            <a:ext cx="1181878" cy="79512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D9CB05-8880-EAF5-0B17-897EB9533A36}"/>
              </a:ext>
            </a:extLst>
          </p:cNvPr>
          <p:cNvSpPr txBox="1"/>
          <p:nvPr/>
        </p:nvSpPr>
        <p:spPr>
          <a:xfrm>
            <a:off x="5566378" y="6229603"/>
            <a:ext cx="544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Barlow Medium" panose="00000600000000000000" pitchFamily="2" charset="0"/>
              </a:rPr>
              <a:t>This project has received funding from the European Union’s Horizon 2020 research and innovation programme under grant agreement No 101036401</a:t>
            </a:r>
          </a:p>
        </p:txBody>
      </p:sp>
    </p:spTree>
    <p:extLst>
      <p:ext uri="{BB962C8B-B14F-4D97-AF65-F5344CB8AC3E}">
        <p14:creationId xmlns:p14="http://schemas.microsoft.com/office/powerpoint/2010/main" val="183251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E726263B-EF44-4829-88ED-7EC20F7AFF7C}"/>
              </a:ext>
            </a:extLst>
          </p:cNvPr>
          <p:cNvSpPr txBox="1"/>
          <p:nvPr/>
        </p:nvSpPr>
        <p:spPr>
          <a:xfrm>
            <a:off x="0" y="63024"/>
            <a:ext cx="12192000" cy="584775"/>
          </a:xfrm>
          <a:prstGeom prst="rect">
            <a:avLst/>
          </a:prstGeom>
          <a:solidFill>
            <a:srgbClr val="CB34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arlow Medium" panose="020B0604020202020204" pitchFamily="2" charset="0"/>
              </a:rPr>
              <a:t>SteamBioAfrica Work Plan</a:t>
            </a:r>
            <a:endParaRPr lang="en-NA" sz="3200" dirty="0">
              <a:solidFill>
                <a:schemeClr val="bg1"/>
              </a:solidFill>
              <a:latin typeface="Barlow Medium" panose="020B0604020202020204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135E1F-D48C-2871-F567-ED1FD0296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7281"/>
            <a:ext cx="9595767" cy="54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132E3C-AA3B-981D-C8F7-F20CF746AB83}"/>
              </a:ext>
            </a:extLst>
          </p:cNvPr>
          <p:cNvSpPr txBox="1"/>
          <p:nvPr/>
        </p:nvSpPr>
        <p:spPr>
          <a:xfrm>
            <a:off x="9493326" y="989411"/>
            <a:ext cx="2810385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Barlow Medium" panose="00000600000000000000" pitchFamily="2" charset="0"/>
              </a:rPr>
              <a:t>Technology </a:t>
            </a:r>
          </a:p>
          <a:p>
            <a:r>
              <a:rPr lang="en-US" sz="2200" dirty="0">
                <a:latin typeface="Barlow Medium" panose="00000600000000000000" pitchFamily="2" charset="0"/>
              </a:rPr>
              <a:t>Work Package  2– 6</a:t>
            </a:r>
          </a:p>
          <a:p>
            <a:endParaRPr lang="en-US" sz="600" dirty="0">
              <a:latin typeface="Barlow Medium" panose="00000600000000000000" pitchFamily="2" charset="0"/>
            </a:endParaRPr>
          </a:p>
          <a:p>
            <a:r>
              <a:rPr lang="en-US" sz="2200" b="1" dirty="0">
                <a:latin typeface="Barlow Medium" panose="00000600000000000000" pitchFamily="2" charset="0"/>
              </a:rPr>
              <a:t>Land &amp; Ecosystems</a:t>
            </a:r>
          </a:p>
          <a:p>
            <a:r>
              <a:rPr lang="en-US" sz="2200" dirty="0">
                <a:latin typeface="Barlow Medium" panose="00000600000000000000" pitchFamily="2" charset="0"/>
              </a:rPr>
              <a:t>Work Package 7 &amp; 8</a:t>
            </a:r>
          </a:p>
          <a:p>
            <a:endParaRPr lang="en-US" sz="600" dirty="0">
              <a:latin typeface="Barlow Medium" panose="00000600000000000000" pitchFamily="2" charset="0"/>
            </a:endParaRPr>
          </a:p>
          <a:p>
            <a:r>
              <a:rPr lang="en-US" sz="2200" b="1" dirty="0">
                <a:latin typeface="Barlow Medium" panose="00000600000000000000" pitchFamily="2" charset="0"/>
              </a:rPr>
              <a:t>Market &amp; Value Chain</a:t>
            </a:r>
          </a:p>
          <a:p>
            <a:r>
              <a:rPr lang="en-US" sz="2200" dirty="0">
                <a:latin typeface="Barlow Medium" panose="00000600000000000000" pitchFamily="2" charset="0"/>
              </a:rPr>
              <a:t>Work Package 9 &amp; 10</a:t>
            </a:r>
          </a:p>
          <a:p>
            <a:endParaRPr lang="en-US" sz="600" dirty="0">
              <a:latin typeface="Barlow Medium" panose="00000600000000000000" pitchFamily="2" charset="0"/>
            </a:endParaRPr>
          </a:p>
          <a:p>
            <a:r>
              <a:rPr lang="en-US" sz="2200" b="1" dirty="0">
                <a:latin typeface="Barlow Medium" panose="00000600000000000000" pitchFamily="2" charset="0"/>
              </a:rPr>
              <a:t>Life Cycle Studies</a:t>
            </a:r>
          </a:p>
          <a:p>
            <a:r>
              <a:rPr lang="en-US" sz="2200" dirty="0">
                <a:latin typeface="Barlow Medium" panose="00000600000000000000" pitchFamily="2" charset="0"/>
              </a:rPr>
              <a:t>Work Package 11</a:t>
            </a:r>
          </a:p>
          <a:p>
            <a:endParaRPr lang="en-US" sz="600" dirty="0">
              <a:latin typeface="Barlow Medium" panose="00000600000000000000" pitchFamily="2" charset="0"/>
            </a:endParaRPr>
          </a:p>
          <a:p>
            <a:r>
              <a:rPr lang="en-US" sz="2200" b="1" dirty="0">
                <a:latin typeface="Barlow Medium" panose="00000600000000000000" pitchFamily="2" charset="0"/>
              </a:rPr>
              <a:t>Project Impact </a:t>
            </a:r>
          </a:p>
          <a:p>
            <a:r>
              <a:rPr lang="en-US" sz="2200" dirty="0">
                <a:latin typeface="Barlow Medium" panose="00000600000000000000" pitchFamily="2" charset="0"/>
              </a:rPr>
              <a:t>Work Package 12 &amp; 13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7825F3-5DAE-C573-61CA-9B71C25F9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8" y="6137033"/>
            <a:ext cx="2068286" cy="514711"/>
          </a:xfrm>
          <a:prstGeom prst="rect">
            <a:avLst/>
          </a:prstGeom>
        </p:spPr>
      </p:pic>
      <p:pic>
        <p:nvPicPr>
          <p:cNvPr id="3" name="Picture 2" descr="A group of yellow stars&#10;&#10;Description automatically generated with low confidence">
            <a:extLst>
              <a:ext uri="{FF2B5EF4-FFF2-40B4-BE49-F238E27FC236}">
                <a16:creationId xmlns:a16="http://schemas.microsoft.com/office/drawing/2014/main" id="{AF4DE86C-E15F-EABD-820D-81DA89805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482" y="6026108"/>
            <a:ext cx="1094826" cy="7365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761052-C6D9-F2C5-6E75-0B2161A4C0F2}"/>
              </a:ext>
            </a:extLst>
          </p:cNvPr>
          <p:cNvSpPr txBox="1"/>
          <p:nvPr/>
        </p:nvSpPr>
        <p:spPr>
          <a:xfrm>
            <a:off x="5859625" y="6210201"/>
            <a:ext cx="5038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latin typeface="Barlow Medium" panose="00000600000000000000" pitchFamily="2" charset="0"/>
              </a:rPr>
              <a:t>This project has received funding from the European Union’s Horizon 2020 research and innovation programme under grant agreement No 101036401</a:t>
            </a:r>
          </a:p>
        </p:txBody>
      </p:sp>
    </p:spTree>
    <p:extLst>
      <p:ext uri="{BB962C8B-B14F-4D97-AF65-F5344CB8AC3E}">
        <p14:creationId xmlns:p14="http://schemas.microsoft.com/office/powerpoint/2010/main" val="395264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F7C71C-6D61-FEFE-4E18-D101AC699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68552" cy="86065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4C8BAC-8367-B972-0F43-7B50DC4EF519}"/>
              </a:ext>
            </a:extLst>
          </p:cNvPr>
          <p:cNvSpPr txBox="1"/>
          <p:nvPr/>
        </p:nvSpPr>
        <p:spPr>
          <a:xfrm>
            <a:off x="0" y="339775"/>
            <a:ext cx="12968552" cy="584775"/>
          </a:xfrm>
          <a:prstGeom prst="rect">
            <a:avLst/>
          </a:prstGeom>
          <a:solidFill>
            <a:srgbClr val="CB34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arlow Medium" panose="020B0604020202020204" pitchFamily="2" charset="0"/>
              </a:rPr>
              <a:t>Demonstration Unit at CCF </a:t>
            </a:r>
          </a:p>
        </p:txBody>
      </p:sp>
      <p:pic>
        <p:nvPicPr>
          <p:cNvPr id="5" name="Picture 4" descr="A group of yellow stars&#10;&#10;Description automatically generated with low confidence">
            <a:extLst>
              <a:ext uri="{FF2B5EF4-FFF2-40B4-BE49-F238E27FC236}">
                <a16:creationId xmlns:a16="http://schemas.microsoft.com/office/drawing/2014/main" id="{1A4055D8-7B6B-47EB-A813-4AD6A4436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674" y="7811395"/>
            <a:ext cx="1181878" cy="79512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0880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1C78C1-049E-61A7-D358-44F3FA46F7F6}"/>
              </a:ext>
            </a:extLst>
          </p:cNvPr>
          <p:cNvSpPr txBox="1"/>
          <p:nvPr/>
        </p:nvSpPr>
        <p:spPr>
          <a:xfrm>
            <a:off x="7744408" y="6087955"/>
            <a:ext cx="3295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Barlow Medium" panose="00000600000000000000" pitchFamily="2" charset="0"/>
              </a:rPr>
              <a:t>This project has received funding from the European Union’s Horizon 2020 research and innovation programme under grant agreement No 101036401</a:t>
            </a:r>
          </a:p>
        </p:txBody>
      </p:sp>
      <p:pic>
        <p:nvPicPr>
          <p:cNvPr id="9" name="Picture 8" descr="A group of yellow stars&#10;&#10;Description automatically generated with low confidence">
            <a:extLst>
              <a:ext uri="{FF2B5EF4-FFF2-40B4-BE49-F238E27FC236}">
                <a16:creationId xmlns:a16="http://schemas.microsoft.com/office/drawing/2014/main" id="{7B464BF9-2AD5-1C9A-0091-B1563E4B01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474" y="6042840"/>
            <a:ext cx="1094826" cy="7365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928624-2C25-D6BD-6F88-20581B56CF71}"/>
              </a:ext>
            </a:extLst>
          </p:cNvPr>
          <p:cNvSpPr txBox="1"/>
          <p:nvPr/>
        </p:nvSpPr>
        <p:spPr>
          <a:xfrm>
            <a:off x="0" y="165151"/>
            <a:ext cx="12192000" cy="584775"/>
          </a:xfrm>
          <a:prstGeom prst="rect">
            <a:avLst/>
          </a:prstGeom>
          <a:solidFill>
            <a:srgbClr val="CB34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Medium" panose="020B0604020202020204" pitchFamily="2" charset="0"/>
              </a:rPr>
              <a:t>Project Ambition: Progress to Date</a:t>
            </a:r>
            <a:endParaRPr lang="en-N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Medium" panose="020B0604020202020204" pitchFamily="2" charset="0"/>
            </a:endParaRPr>
          </a:p>
        </p:txBody>
      </p:sp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369EB2-4091-1FA9-88AF-6C02E2FA3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25" y="843020"/>
            <a:ext cx="3763526" cy="184795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91EFD714-3A14-85E9-60CD-7D84679D0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849" y="1230307"/>
            <a:ext cx="1947216" cy="1751776"/>
          </a:xfrm>
          <a:prstGeom prst="ellipse">
            <a:avLst/>
          </a:prstGeom>
          <a:solidFill>
            <a:srgbClr val="91C3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GB" sz="2600" b="1" dirty="0">
                <a:latin typeface="Barlow Medium" panose="00000600000000000000" pitchFamily="2" charset="0"/>
              </a:rPr>
              <a:t>Build on prior work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C9B2855-3FED-AC6F-40D8-46FB40CA1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696" y="3253052"/>
            <a:ext cx="2618907" cy="2374641"/>
          </a:xfrm>
          <a:prstGeom prst="ellipse">
            <a:avLst/>
          </a:prstGeom>
          <a:solidFill>
            <a:srgbClr val="00B4F1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/>
            <a:r>
              <a:rPr lang="en-GB" sz="2000" kern="0" dirty="0">
                <a:latin typeface="Barlow Medium" panose="00000600000000000000" pitchFamily="2" charset="0"/>
              </a:rPr>
              <a:t>Process being optimised to</a:t>
            </a:r>
          </a:p>
          <a:p>
            <a:pPr algn="ctr"/>
            <a:r>
              <a:rPr lang="en-GB" sz="2000" kern="0" dirty="0">
                <a:latin typeface="Barlow Medium" panose="00000600000000000000" pitchFamily="2" charset="0"/>
              </a:rPr>
              <a:t> input feedstocks and market demand</a:t>
            </a:r>
            <a:endParaRPr lang="en-GB" sz="2000" dirty="0">
              <a:latin typeface="Barlow Medium" panose="00000600000000000000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6EFAD64-5760-5F33-C599-5D48AE639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7303" y="843020"/>
            <a:ext cx="3144321" cy="1676245"/>
          </a:xfrm>
          <a:prstGeom prst="ellipse">
            <a:avLst/>
          </a:prstGeom>
          <a:solidFill>
            <a:srgbClr val="00B4F1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/>
            <a:r>
              <a:rPr lang="en-GB" sz="2000" dirty="0">
                <a:latin typeface="Barlow Medium" panose="00000600000000000000" pitchFamily="2" charset="0"/>
              </a:rPr>
              <a:t>Design</a:t>
            </a:r>
          </a:p>
          <a:p>
            <a:pPr algn="ctr"/>
            <a:r>
              <a:rPr lang="en-GB" sz="2000" dirty="0">
                <a:latin typeface="Barlow Medium" panose="00000600000000000000" pitchFamily="2" charset="0"/>
              </a:rPr>
              <a:t>Robust &amp; resilient Temperature up </a:t>
            </a:r>
            <a:r>
              <a:rPr lang="en-GB" sz="2000" kern="0" dirty="0">
                <a:latin typeface="Barlow Medium" panose="00000600000000000000" pitchFamily="2" charset="0"/>
              </a:rPr>
              <a:t>to 260</a:t>
            </a:r>
            <a:r>
              <a:rPr lang="en-GB" sz="2000" kern="0" baseline="30000" dirty="0">
                <a:latin typeface="Barlow Medium" panose="00000600000000000000" pitchFamily="2" charset="0"/>
              </a:rPr>
              <a:t>o</a:t>
            </a:r>
            <a:r>
              <a:rPr lang="en-GB" sz="2000" kern="0" dirty="0">
                <a:latin typeface="Barlow Medium" panose="00000600000000000000" pitchFamily="2" charset="0"/>
              </a:rPr>
              <a:t>C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717864B-6792-95E2-C64C-18C3DCB40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8925" y="2410993"/>
            <a:ext cx="5165291" cy="4189444"/>
          </a:xfrm>
          <a:prstGeom prst="ellipse">
            <a:avLst/>
          </a:prstGeom>
          <a:solidFill>
            <a:srgbClr val="FFC3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Medium" panose="00000600000000000000" pitchFamily="2" charset="0"/>
              </a:rPr>
              <a:t>Confirming </a:t>
            </a:r>
          </a:p>
          <a:p>
            <a:pPr algn="ctr"/>
            <a:r>
              <a:rPr lang="en-GB" sz="28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Medium" panose="00000600000000000000" pitchFamily="2" charset="0"/>
              </a:rPr>
              <a:t>Benefits for &amp; in Africa</a:t>
            </a:r>
          </a:p>
          <a:p>
            <a:pPr algn="ctr"/>
            <a:r>
              <a:rPr lang="en-GB" dirty="0">
                <a:latin typeface="Barlow Medium" panose="00000600000000000000" pitchFamily="2" charset="0"/>
              </a:rPr>
              <a:t>Profit &amp; Value </a:t>
            </a:r>
          </a:p>
          <a:p>
            <a:pPr algn="ctr"/>
            <a:r>
              <a:rPr lang="en-GB" dirty="0">
                <a:latin typeface="Barlow Medium" panose="00000600000000000000" pitchFamily="2" charset="0"/>
              </a:rPr>
              <a:t>Clean burning high value fuel </a:t>
            </a:r>
          </a:p>
          <a:p>
            <a:pPr algn="ctr"/>
            <a:r>
              <a:rPr lang="en-GB" dirty="0">
                <a:latin typeface="Barlow Medium" panose="00000600000000000000" pitchFamily="2" charset="0"/>
              </a:rPr>
              <a:t>Industry &amp; households </a:t>
            </a:r>
          </a:p>
          <a:p>
            <a:pPr algn="ctr"/>
            <a:r>
              <a:rPr lang="en-GB" dirty="0">
                <a:latin typeface="Barlow Medium" panose="00000600000000000000" pitchFamily="2" charset="0"/>
              </a:rPr>
              <a:t>Social &amp; environmental sustaining</a:t>
            </a:r>
          </a:p>
          <a:p>
            <a:pPr algn="ctr"/>
            <a:r>
              <a:rPr lang="en-GB" dirty="0">
                <a:latin typeface="Barlow Medium" panose="00000600000000000000" pitchFamily="2" charset="0"/>
              </a:rPr>
              <a:t>Stimulate bush clearance</a:t>
            </a:r>
          </a:p>
          <a:p>
            <a:pPr algn="ctr"/>
            <a:r>
              <a:rPr lang="en-GB" dirty="0">
                <a:latin typeface="Barlow Medium" panose="00000600000000000000" pitchFamily="2" charset="0"/>
              </a:rPr>
              <a:t>Soil restoration </a:t>
            </a:r>
          </a:p>
          <a:p>
            <a:pPr algn="ctr"/>
            <a:r>
              <a:rPr lang="en-GB" dirty="0">
                <a:latin typeface="Barlow Medium" panose="00000600000000000000" pitchFamily="2" charset="0"/>
              </a:rPr>
              <a:t>Optimise logistics </a:t>
            </a:r>
          </a:p>
          <a:p>
            <a:pPr algn="ctr"/>
            <a:r>
              <a:rPr lang="en-GB" dirty="0">
                <a:latin typeface="Barlow Medium" panose="00000600000000000000" pitchFamily="2" charset="0"/>
              </a:rPr>
              <a:t>Job creation</a:t>
            </a:r>
          </a:p>
          <a:p>
            <a:pPr algn="ctr"/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Medium" panose="00000600000000000000" pitchFamily="2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3F91C28-FFCE-EB0F-85E5-214784E02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5538" y="3311587"/>
            <a:ext cx="2735078" cy="2561196"/>
          </a:xfrm>
          <a:prstGeom prst="ellipse">
            <a:avLst/>
          </a:prstGeom>
          <a:solidFill>
            <a:srgbClr val="F8682C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457200"/>
            <a:r>
              <a:rPr lang="en-GB" sz="2600" b="1" dirty="0">
                <a:latin typeface="Barlow Medium" panose="00000600000000000000" pitchFamily="2" charset="0"/>
              </a:rPr>
              <a:t>Preparing &amp; progressing post project Planning</a:t>
            </a:r>
          </a:p>
        </p:txBody>
      </p:sp>
    </p:spTree>
    <p:extLst>
      <p:ext uri="{BB962C8B-B14F-4D97-AF65-F5344CB8AC3E}">
        <p14:creationId xmlns:p14="http://schemas.microsoft.com/office/powerpoint/2010/main" val="79669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794</Words>
  <Application>Microsoft Office PowerPoint</Application>
  <PresentationFormat>Widescreen</PresentationFormat>
  <Paragraphs>163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Barlow Condensed Medium</vt:lpstr>
      <vt:lpstr>Barlow Medium</vt:lpstr>
      <vt:lpstr>Calibri</vt:lpstr>
      <vt:lpstr>Corbel</vt:lpstr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Do you have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Huw Parry</dc:creator>
  <cp:lastModifiedBy>Huw Parry</cp:lastModifiedBy>
  <cp:revision>222</cp:revision>
  <cp:lastPrinted>2023-07-31T13:13:12Z</cp:lastPrinted>
  <dcterms:created xsi:type="dcterms:W3CDTF">2014-11-06T17:19:33Z</dcterms:created>
  <dcterms:modified xsi:type="dcterms:W3CDTF">2023-08-22T12:43:18Z</dcterms:modified>
</cp:coreProperties>
</file>