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48" r:id="rId2"/>
  </p:sldMasterIdLst>
  <p:notesMasterIdLst>
    <p:notesMasterId r:id="rId15"/>
  </p:notesMasterIdLst>
  <p:sldIdLst>
    <p:sldId id="257" r:id="rId3"/>
    <p:sldId id="270" r:id="rId4"/>
    <p:sldId id="271" r:id="rId5"/>
    <p:sldId id="272" r:id="rId6"/>
    <p:sldId id="277" r:id="rId7"/>
    <p:sldId id="289" r:id="rId8"/>
    <p:sldId id="279" r:id="rId9"/>
    <p:sldId id="280" r:id="rId10"/>
    <p:sldId id="282" r:id="rId11"/>
    <p:sldId id="284" r:id="rId12"/>
    <p:sldId id="286" r:id="rId13"/>
    <p:sldId id="28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E9E4"/>
    <a:srgbClr val="00FFFF"/>
    <a:srgbClr val="81C4D9"/>
    <a:srgbClr val="5BD4FF"/>
    <a:srgbClr val="CFD733"/>
    <a:srgbClr val="FDFACF"/>
    <a:srgbClr val="FCF6A6"/>
    <a:srgbClr val="FEFCE2"/>
    <a:srgbClr val="7DD02A"/>
    <a:srgbClr val="F3E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36" d="100"/>
          <a:sy n="36" d="100"/>
        </p:scale>
        <p:origin x="41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8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90F35D7E-DD66-8257-BFB7-F031DCDD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966EF5-0DC0-2796-3C2C-5772ECA2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1C5D-3BA3-4EE0-953C-BED682A1EE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6282F5-E8BF-2915-5FC6-51B62498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0" spc="600" dirty="0">
                <a:latin typeface="+mj-lt"/>
              </a:rPr>
              <a:t>www.biomassfair.com.na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2D3DE2-9C9F-FABE-EADE-E525E506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D935-94A2-4D6F-AA38-CA70E91E177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F88158B0-D531-43D7-3404-5D82864C1C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2800" y="1672414"/>
            <a:ext cx="9700434" cy="9700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35472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top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C6720A3F-F09A-A13A-7E52-B06624A54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7906305-5459-5869-3663-7BADB234E018}"/>
              </a:ext>
            </a:extLst>
          </p:cNvPr>
          <p:cNvSpPr/>
          <p:nvPr userDrawn="1"/>
        </p:nvSpPr>
        <p:spPr>
          <a:xfrm>
            <a:off x="0" y="886926"/>
            <a:ext cx="14481110" cy="12233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1154945D-2570-C134-19DC-6FA7291449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28417" y="35560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178C7E94-931D-4A56-BA49-36813FA70E1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86857" y="12882463"/>
            <a:ext cx="479298" cy="471924"/>
          </a:xfrm>
        </p:spPr>
        <p:txBody>
          <a:bodyPr/>
          <a:lstStyle/>
          <a:p>
            <a:fld id="{76A0D0AC-92BA-450D-B30A-954170EA6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Hap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="" xmlns:a16="http://schemas.microsoft.com/office/drawing/2014/main" id="{5593213B-99D0-4D8C-F4FA-0E259800D8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1651" y="4038600"/>
            <a:ext cx="14973300" cy="9715500"/>
          </a:xfrm>
          <a:custGeom>
            <a:avLst/>
            <a:gdLst>
              <a:gd name="connsiteX0" fmla="*/ 0 w 5501937"/>
              <a:gd name="connsiteY0" fmla="*/ 0 h 2002971"/>
              <a:gd name="connsiteX1" fmla="*/ 5501937 w 5501937"/>
              <a:gd name="connsiteY1" fmla="*/ 0 h 2002971"/>
              <a:gd name="connsiteX2" fmla="*/ 5501937 w 5501937"/>
              <a:gd name="connsiteY2" fmla="*/ 2002971 h 2002971"/>
              <a:gd name="connsiteX3" fmla="*/ 0 w 5501937"/>
              <a:gd name="connsiteY3" fmla="*/ 2002971 h 2002971"/>
              <a:gd name="connsiteX0" fmla="*/ 0 w 6833328"/>
              <a:gd name="connsiteY0" fmla="*/ 0 h 2002971"/>
              <a:gd name="connsiteX1" fmla="*/ 6833328 w 6833328"/>
              <a:gd name="connsiteY1" fmla="*/ 13063 h 2002971"/>
              <a:gd name="connsiteX2" fmla="*/ 5501937 w 6833328"/>
              <a:gd name="connsiteY2" fmla="*/ 2002971 h 2002971"/>
              <a:gd name="connsiteX3" fmla="*/ 0 w 6833328"/>
              <a:gd name="connsiteY3" fmla="*/ 2002971 h 2002971"/>
              <a:gd name="connsiteX4" fmla="*/ 0 w 6833328"/>
              <a:gd name="connsiteY4" fmla="*/ 0 h 2002971"/>
              <a:gd name="connsiteX0" fmla="*/ 1508559 w 8341887"/>
              <a:gd name="connsiteY0" fmla="*/ 0 h 2002971"/>
              <a:gd name="connsiteX1" fmla="*/ 8341887 w 8341887"/>
              <a:gd name="connsiteY1" fmla="*/ 13063 h 2002971"/>
              <a:gd name="connsiteX2" fmla="*/ 7010496 w 8341887"/>
              <a:gd name="connsiteY2" fmla="*/ 2002971 h 2002971"/>
              <a:gd name="connsiteX3" fmla="*/ 0 w 8341887"/>
              <a:gd name="connsiteY3" fmla="*/ 2002971 h 2002971"/>
              <a:gd name="connsiteX4" fmla="*/ 1508559 w 8341887"/>
              <a:gd name="connsiteY4" fmla="*/ 0 h 2002971"/>
              <a:gd name="connsiteX0" fmla="*/ 1315604 w 8341887"/>
              <a:gd name="connsiteY0" fmla="*/ 189 h 1989908"/>
              <a:gd name="connsiteX1" fmla="*/ 8341887 w 8341887"/>
              <a:gd name="connsiteY1" fmla="*/ 0 h 1989908"/>
              <a:gd name="connsiteX2" fmla="*/ 7010496 w 8341887"/>
              <a:gd name="connsiteY2" fmla="*/ 1989908 h 1989908"/>
              <a:gd name="connsiteX3" fmla="*/ 0 w 8341887"/>
              <a:gd name="connsiteY3" fmla="*/ 1989908 h 1989908"/>
              <a:gd name="connsiteX4" fmla="*/ 1315604 w 8341887"/>
              <a:gd name="connsiteY4" fmla="*/ 189 h 1989908"/>
              <a:gd name="connsiteX0" fmla="*/ 1315604 w 9290876"/>
              <a:gd name="connsiteY0" fmla="*/ 189 h 2016412"/>
              <a:gd name="connsiteX1" fmla="*/ 8341887 w 9290876"/>
              <a:gd name="connsiteY1" fmla="*/ 0 h 2016412"/>
              <a:gd name="connsiteX2" fmla="*/ 9290876 w 9290876"/>
              <a:gd name="connsiteY2" fmla="*/ 2016412 h 2016412"/>
              <a:gd name="connsiteX3" fmla="*/ 0 w 9290876"/>
              <a:gd name="connsiteY3" fmla="*/ 1989908 h 2016412"/>
              <a:gd name="connsiteX4" fmla="*/ 1315604 w 9290876"/>
              <a:gd name="connsiteY4" fmla="*/ 189 h 2016412"/>
              <a:gd name="connsiteX0" fmla="*/ 1315604 w 9290876"/>
              <a:gd name="connsiteY0" fmla="*/ 0 h 2016223"/>
              <a:gd name="connsiteX1" fmla="*/ 9271580 w 9290876"/>
              <a:gd name="connsiteY1" fmla="*/ 13063 h 2016223"/>
              <a:gd name="connsiteX2" fmla="*/ 9290876 w 9290876"/>
              <a:gd name="connsiteY2" fmla="*/ 2016223 h 2016223"/>
              <a:gd name="connsiteX3" fmla="*/ 0 w 9290876"/>
              <a:gd name="connsiteY3" fmla="*/ 1989719 h 2016223"/>
              <a:gd name="connsiteX4" fmla="*/ 1315604 w 9290876"/>
              <a:gd name="connsiteY4" fmla="*/ 0 h 2016223"/>
              <a:gd name="connsiteX0" fmla="*/ 1315604 w 9290876"/>
              <a:gd name="connsiteY0" fmla="*/ 0 h 2016223"/>
              <a:gd name="connsiteX1" fmla="*/ 8184014 w 9290876"/>
              <a:gd name="connsiteY1" fmla="*/ 26315 h 2016223"/>
              <a:gd name="connsiteX2" fmla="*/ 9290876 w 9290876"/>
              <a:gd name="connsiteY2" fmla="*/ 2016223 h 2016223"/>
              <a:gd name="connsiteX3" fmla="*/ 0 w 9290876"/>
              <a:gd name="connsiteY3" fmla="*/ 1989719 h 2016223"/>
              <a:gd name="connsiteX4" fmla="*/ 1315604 w 9290876"/>
              <a:gd name="connsiteY4" fmla="*/ 0 h 2016223"/>
              <a:gd name="connsiteX0" fmla="*/ 1315604 w 8185769"/>
              <a:gd name="connsiteY0" fmla="*/ 0 h 2029475"/>
              <a:gd name="connsiteX1" fmla="*/ 8184014 w 8185769"/>
              <a:gd name="connsiteY1" fmla="*/ 26315 h 2029475"/>
              <a:gd name="connsiteX2" fmla="*/ 8185769 w 8185769"/>
              <a:gd name="connsiteY2" fmla="*/ 2029475 h 2029475"/>
              <a:gd name="connsiteX3" fmla="*/ 0 w 8185769"/>
              <a:gd name="connsiteY3" fmla="*/ 1989719 h 2029475"/>
              <a:gd name="connsiteX4" fmla="*/ 1315604 w 8185769"/>
              <a:gd name="connsiteY4" fmla="*/ 0 h 2029475"/>
              <a:gd name="connsiteX0" fmla="*/ 1660387 w 8185769"/>
              <a:gd name="connsiteY0" fmla="*/ 0 h 2004386"/>
              <a:gd name="connsiteX1" fmla="*/ 8184014 w 8185769"/>
              <a:gd name="connsiteY1" fmla="*/ 1226 h 2004386"/>
              <a:gd name="connsiteX2" fmla="*/ 8185769 w 8185769"/>
              <a:gd name="connsiteY2" fmla="*/ 2004386 h 2004386"/>
              <a:gd name="connsiteX3" fmla="*/ 0 w 8185769"/>
              <a:gd name="connsiteY3" fmla="*/ 1964630 h 2004386"/>
              <a:gd name="connsiteX4" fmla="*/ 1660387 w 8185769"/>
              <a:gd name="connsiteY4" fmla="*/ 0 h 2004386"/>
              <a:gd name="connsiteX0" fmla="*/ 1567561 w 8185769"/>
              <a:gd name="connsiteY0" fmla="*/ 7137 h 2003160"/>
              <a:gd name="connsiteX1" fmla="*/ 8184014 w 8185769"/>
              <a:gd name="connsiteY1" fmla="*/ 0 h 2003160"/>
              <a:gd name="connsiteX2" fmla="*/ 8185769 w 8185769"/>
              <a:gd name="connsiteY2" fmla="*/ 2003160 h 2003160"/>
              <a:gd name="connsiteX3" fmla="*/ 0 w 8185769"/>
              <a:gd name="connsiteY3" fmla="*/ 1963404 h 2003160"/>
              <a:gd name="connsiteX4" fmla="*/ 1567561 w 8185769"/>
              <a:gd name="connsiteY4" fmla="*/ 7137 h 2003160"/>
              <a:gd name="connsiteX0" fmla="*/ 1514517 w 8185769"/>
              <a:gd name="connsiteY0" fmla="*/ 15500 h 2003160"/>
              <a:gd name="connsiteX1" fmla="*/ 8184014 w 8185769"/>
              <a:gd name="connsiteY1" fmla="*/ 0 h 2003160"/>
              <a:gd name="connsiteX2" fmla="*/ 8185769 w 8185769"/>
              <a:gd name="connsiteY2" fmla="*/ 2003160 h 2003160"/>
              <a:gd name="connsiteX3" fmla="*/ 0 w 8185769"/>
              <a:gd name="connsiteY3" fmla="*/ 1963404 h 2003160"/>
              <a:gd name="connsiteX4" fmla="*/ 1514517 w 8185769"/>
              <a:gd name="connsiteY4" fmla="*/ 15500 h 2003160"/>
              <a:gd name="connsiteX0" fmla="*/ 1474734 w 8185769"/>
              <a:gd name="connsiteY0" fmla="*/ 0 h 2012750"/>
              <a:gd name="connsiteX1" fmla="*/ 8184014 w 8185769"/>
              <a:gd name="connsiteY1" fmla="*/ 9590 h 2012750"/>
              <a:gd name="connsiteX2" fmla="*/ 8185769 w 8185769"/>
              <a:gd name="connsiteY2" fmla="*/ 2012750 h 2012750"/>
              <a:gd name="connsiteX3" fmla="*/ 0 w 8185769"/>
              <a:gd name="connsiteY3" fmla="*/ 1972994 h 2012750"/>
              <a:gd name="connsiteX4" fmla="*/ 1474734 w 8185769"/>
              <a:gd name="connsiteY4" fmla="*/ 0 h 2012750"/>
              <a:gd name="connsiteX0" fmla="*/ 1461473 w 8185769"/>
              <a:gd name="connsiteY0" fmla="*/ 32226 h 2003160"/>
              <a:gd name="connsiteX1" fmla="*/ 8184014 w 8185769"/>
              <a:gd name="connsiteY1" fmla="*/ 0 h 2003160"/>
              <a:gd name="connsiteX2" fmla="*/ 8185769 w 8185769"/>
              <a:gd name="connsiteY2" fmla="*/ 2003160 h 2003160"/>
              <a:gd name="connsiteX3" fmla="*/ 0 w 8185769"/>
              <a:gd name="connsiteY3" fmla="*/ 1963404 h 2003160"/>
              <a:gd name="connsiteX4" fmla="*/ 1461473 w 8185769"/>
              <a:gd name="connsiteY4" fmla="*/ 32226 h 2003160"/>
              <a:gd name="connsiteX0" fmla="*/ 1408430 w 8185769"/>
              <a:gd name="connsiteY0" fmla="*/ 0 h 2004387"/>
              <a:gd name="connsiteX1" fmla="*/ 8184014 w 8185769"/>
              <a:gd name="connsiteY1" fmla="*/ 1227 h 2004387"/>
              <a:gd name="connsiteX2" fmla="*/ 8185769 w 8185769"/>
              <a:gd name="connsiteY2" fmla="*/ 2004387 h 2004387"/>
              <a:gd name="connsiteX3" fmla="*/ 0 w 8185769"/>
              <a:gd name="connsiteY3" fmla="*/ 1964631 h 2004387"/>
              <a:gd name="connsiteX4" fmla="*/ 1408430 w 8185769"/>
              <a:gd name="connsiteY4" fmla="*/ 0 h 2004387"/>
              <a:gd name="connsiteX0" fmla="*/ 1448213 w 8185769"/>
              <a:gd name="connsiteY0" fmla="*/ 0 h 2029476"/>
              <a:gd name="connsiteX1" fmla="*/ 8184014 w 8185769"/>
              <a:gd name="connsiteY1" fmla="*/ 26316 h 2029476"/>
              <a:gd name="connsiteX2" fmla="*/ 8185769 w 8185769"/>
              <a:gd name="connsiteY2" fmla="*/ 2029476 h 2029476"/>
              <a:gd name="connsiteX3" fmla="*/ 0 w 8185769"/>
              <a:gd name="connsiteY3" fmla="*/ 1989720 h 2029476"/>
              <a:gd name="connsiteX4" fmla="*/ 1448213 w 8185769"/>
              <a:gd name="connsiteY4" fmla="*/ 0 h 2029476"/>
              <a:gd name="connsiteX0" fmla="*/ 1660386 w 8397942"/>
              <a:gd name="connsiteY0" fmla="*/ 0 h 2029476"/>
              <a:gd name="connsiteX1" fmla="*/ 8396187 w 8397942"/>
              <a:gd name="connsiteY1" fmla="*/ 26316 h 2029476"/>
              <a:gd name="connsiteX2" fmla="*/ 8397942 w 8397942"/>
              <a:gd name="connsiteY2" fmla="*/ 2029476 h 2029476"/>
              <a:gd name="connsiteX3" fmla="*/ 0 w 8397942"/>
              <a:gd name="connsiteY3" fmla="*/ 1998083 h 2029476"/>
              <a:gd name="connsiteX4" fmla="*/ 1660386 w 8397942"/>
              <a:gd name="connsiteY4" fmla="*/ 0 h 2029476"/>
              <a:gd name="connsiteX0" fmla="*/ 1607342 w 8397942"/>
              <a:gd name="connsiteY0" fmla="*/ 0 h 2021114"/>
              <a:gd name="connsiteX1" fmla="*/ 8396187 w 8397942"/>
              <a:gd name="connsiteY1" fmla="*/ 17954 h 2021114"/>
              <a:gd name="connsiteX2" fmla="*/ 8397942 w 8397942"/>
              <a:gd name="connsiteY2" fmla="*/ 2021114 h 2021114"/>
              <a:gd name="connsiteX3" fmla="*/ 0 w 8397942"/>
              <a:gd name="connsiteY3" fmla="*/ 1989721 h 2021114"/>
              <a:gd name="connsiteX4" fmla="*/ 1607342 w 8397942"/>
              <a:gd name="connsiteY4" fmla="*/ 0 h 2021114"/>
              <a:gd name="connsiteX0" fmla="*/ 1607342 w 8397942"/>
              <a:gd name="connsiteY0" fmla="*/ 7136 h 2028250"/>
              <a:gd name="connsiteX1" fmla="*/ 8303361 w 8397942"/>
              <a:gd name="connsiteY1" fmla="*/ 0 h 2028250"/>
              <a:gd name="connsiteX2" fmla="*/ 8397942 w 8397942"/>
              <a:gd name="connsiteY2" fmla="*/ 2028250 h 2028250"/>
              <a:gd name="connsiteX3" fmla="*/ 0 w 8397942"/>
              <a:gd name="connsiteY3" fmla="*/ 1996857 h 2028250"/>
              <a:gd name="connsiteX4" fmla="*/ 1607342 w 8397942"/>
              <a:gd name="connsiteY4" fmla="*/ 7136 h 2028250"/>
              <a:gd name="connsiteX0" fmla="*/ 1620603 w 8397942"/>
              <a:gd name="connsiteY0" fmla="*/ 0 h 2029477"/>
              <a:gd name="connsiteX1" fmla="*/ 8303361 w 8397942"/>
              <a:gd name="connsiteY1" fmla="*/ 1227 h 2029477"/>
              <a:gd name="connsiteX2" fmla="*/ 8397942 w 8397942"/>
              <a:gd name="connsiteY2" fmla="*/ 2029477 h 2029477"/>
              <a:gd name="connsiteX3" fmla="*/ 0 w 8397942"/>
              <a:gd name="connsiteY3" fmla="*/ 1998084 h 2029477"/>
              <a:gd name="connsiteX4" fmla="*/ 1620603 w 8397942"/>
              <a:gd name="connsiteY4" fmla="*/ 0 h 2029477"/>
              <a:gd name="connsiteX0" fmla="*/ 1620603 w 8397942"/>
              <a:gd name="connsiteY0" fmla="*/ 0 h 2021114"/>
              <a:gd name="connsiteX1" fmla="*/ 8303361 w 8397942"/>
              <a:gd name="connsiteY1" fmla="*/ 1227 h 2021114"/>
              <a:gd name="connsiteX2" fmla="*/ 8397942 w 8397942"/>
              <a:gd name="connsiteY2" fmla="*/ 2021114 h 2021114"/>
              <a:gd name="connsiteX3" fmla="*/ 0 w 8397942"/>
              <a:gd name="connsiteY3" fmla="*/ 1998084 h 2021114"/>
              <a:gd name="connsiteX4" fmla="*/ 1620603 w 8397942"/>
              <a:gd name="connsiteY4" fmla="*/ 0 h 2021114"/>
              <a:gd name="connsiteX0" fmla="*/ 1620603 w 8422709"/>
              <a:gd name="connsiteY0" fmla="*/ 0 h 2021114"/>
              <a:gd name="connsiteX1" fmla="*/ 8422709 w 8422709"/>
              <a:gd name="connsiteY1" fmla="*/ 1227 h 2021114"/>
              <a:gd name="connsiteX2" fmla="*/ 8397942 w 8422709"/>
              <a:gd name="connsiteY2" fmla="*/ 2021114 h 2021114"/>
              <a:gd name="connsiteX3" fmla="*/ 0 w 8422709"/>
              <a:gd name="connsiteY3" fmla="*/ 1998084 h 2021114"/>
              <a:gd name="connsiteX4" fmla="*/ 1620603 w 8422709"/>
              <a:gd name="connsiteY4" fmla="*/ 0 h 2021114"/>
              <a:gd name="connsiteX0" fmla="*/ 1620603 w 8409448"/>
              <a:gd name="connsiteY0" fmla="*/ 0 h 2021114"/>
              <a:gd name="connsiteX1" fmla="*/ 8409448 w 8409448"/>
              <a:gd name="connsiteY1" fmla="*/ 17953 h 2021114"/>
              <a:gd name="connsiteX2" fmla="*/ 8397942 w 8409448"/>
              <a:gd name="connsiteY2" fmla="*/ 2021114 h 2021114"/>
              <a:gd name="connsiteX3" fmla="*/ 0 w 8409448"/>
              <a:gd name="connsiteY3" fmla="*/ 1998084 h 2021114"/>
              <a:gd name="connsiteX4" fmla="*/ 1620603 w 8409448"/>
              <a:gd name="connsiteY4" fmla="*/ 0 h 2021114"/>
              <a:gd name="connsiteX0" fmla="*/ 1620603 w 8409448"/>
              <a:gd name="connsiteY0" fmla="*/ 0 h 2021114"/>
              <a:gd name="connsiteX1" fmla="*/ 8409448 w 8409448"/>
              <a:gd name="connsiteY1" fmla="*/ 17953 h 2021114"/>
              <a:gd name="connsiteX2" fmla="*/ 8384681 w 8409448"/>
              <a:gd name="connsiteY2" fmla="*/ 2021114 h 2021114"/>
              <a:gd name="connsiteX3" fmla="*/ 0 w 8409448"/>
              <a:gd name="connsiteY3" fmla="*/ 1998084 h 2021114"/>
              <a:gd name="connsiteX4" fmla="*/ 1620603 w 8409448"/>
              <a:gd name="connsiteY4" fmla="*/ 0 h 2021114"/>
              <a:gd name="connsiteX0" fmla="*/ 1620603 w 8418427"/>
              <a:gd name="connsiteY0" fmla="*/ 0 h 2026356"/>
              <a:gd name="connsiteX1" fmla="*/ 8409448 w 8418427"/>
              <a:gd name="connsiteY1" fmla="*/ 17953 h 2026356"/>
              <a:gd name="connsiteX2" fmla="*/ 8417830 w 8418427"/>
              <a:gd name="connsiteY2" fmla="*/ 2026356 h 2026356"/>
              <a:gd name="connsiteX3" fmla="*/ 0 w 8418427"/>
              <a:gd name="connsiteY3" fmla="*/ 1998084 h 2026356"/>
              <a:gd name="connsiteX4" fmla="*/ 1620603 w 8418427"/>
              <a:gd name="connsiteY4" fmla="*/ 0 h 2026356"/>
              <a:gd name="connsiteX0" fmla="*/ 1637176 w 8434999"/>
              <a:gd name="connsiteY0" fmla="*/ 0 h 2026356"/>
              <a:gd name="connsiteX1" fmla="*/ 8426021 w 8434999"/>
              <a:gd name="connsiteY1" fmla="*/ 17953 h 2026356"/>
              <a:gd name="connsiteX2" fmla="*/ 8434403 w 8434999"/>
              <a:gd name="connsiteY2" fmla="*/ 2026356 h 2026356"/>
              <a:gd name="connsiteX3" fmla="*/ 0 w 8434999"/>
              <a:gd name="connsiteY3" fmla="*/ 2008569 h 2026356"/>
              <a:gd name="connsiteX4" fmla="*/ 1637176 w 8434999"/>
              <a:gd name="connsiteY4" fmla="*/ 0 h 2026356"/>
              <a:gd name="connsiteX0" fmla="*/ 1637176 w 8434999"/>
              <a:gd name="connsiteY0" fmla="*/ 0 h 2026356"/>
              <a:gd name="connsiteX1" fmla="*/ 8426021 w 8434999"/>
              <a:gd name="connsiteY1" fmla="*/ 17953 h 2026356"/>
              <a:gd name="connsiteX2" fmla="*/ 8434403 w 8434999"/>
              <a:gd name="connsiteY2" fmla="*/ 2026356 h 2026356"/>
              <a:gd name="connsiteX3" fmla="*/ 0 w 8434999"/>
              <a:gd name="connsiteY3" fmla="*/ 2003327 h 2026356"/>
              <a:gd name="connsiteX4" fmla="*/ 1637176 w 8434999"/>
              <a:gd name="connsiteY4" fmla="*/ 0 h 2026356"/>
              <a:gd name="connsiteX0" fmla="*/ 1637176 w 8435000"/>
              <a:gd name="connsiteY0" fmla="*/ 0 h 2015872"/>
              <a:gd name="connsiteX1" fmla="*/ 8426021 w 8435000"/>
              <a:gd name="connsiteY1" fmla="*/ 17953 h 2015872"/>
              <a:gd name="connsiteX2" fmla="*/ 8434404 w 8435000"/>
              <a:gd name="connsiteY2" fmla="*/ 2015872 h 2015872"/>
              <a:gd name="connsiteX3" fmla="*/ 0 w 8435000"/>
              <a:gd name="connsiteY3" fmla="*/ 2003327 h 2015872"/>
              <a:gd name="connsiteX4" fmla="*/ 1637176 w 8435000"/>
              <a:gd name="connsiteY4" fmla="*/ 0 h 2015872"/>
              <a:gd name="connsiteX0" fmla="*/ 1637176 w 8435500"/>
              <a:gd name="connsiteY0" fmla="*/ 3016 h 2018888"/>
              <a:gd name="connsiteX1" fmla="*/ 8434308 w 8435500"/>
              <a:gd name="connsiteY1" fmla="*/ 0 h 2018888"/>
              <a:gd name="connsiteX2" fmla="*/ 8434404 w 8435500"/>
              <a:gd name="connsiteY2" fmla="*/ 2018888 h 2018888"/>
              <a:gd name="connsiteX3" fmla="*/ 0 w 8435500"/>
              <a:gd name="connsiteY3" fmla="*/ 2006343 h 2018888"/>
              <a:gd name="connsiteX4" fmla="*/ 1637176 w 8435500"/>
              <a:gd name="connsiteY4" fmla="*/ 3016 h 2018888"/>
              <a:gd name="connsiteX0" fmla="*/ 1637176 w 8435500"/>
              <a:gd name="connsiteY0" fmla="*/ 3016 h 2018888"/>
              <a:gd name="connsiteX1" fmla="*/ 8434308 w 8435500"/>
              <a:gd name="connsiteY1" fmla="*/ 0 h 2018888"/>
              <a:gd name="connsiteX2" fmla="*/ 8434404 w 8435500"/>
              <a:gd name="connsiteY2" fmla="*/ 2018888 h 2018888"/>
              <a:gd name="connsiteX3" fmla="*/ 0 w 8435500"/>
              <a:gd name="connsiteY3" fmla="*/ 2014260 h 2018888"/>
              <a:gd name="connsiteX4" fmla="*/ 1637176 w 8435500"/>
              <a:gd name="connsiteY4" fmla="*/ 3016 h 201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500" h="2018888">
                <a:moveTo>
                  <a:pt x="1637176" y="3016"/>
                </a:moveTo>
                <a:lnTo>
                  <a:pt x="8434308" y="0"/>
                </a:lnTo>
                <a:cubicBezTo>
                  <a:pt x="8430473" y="667720"/>
                  <a:pt x="8438239" y="1351168"/>
                  <a:pt x="8434404" y="2018888"/>
                </a:cubicBezTo>
                <a:lnTo>
                  <a:pt x="0" y="2014260"/>
                </a:lnTo>
                <a:lnTo>
                  <a:pt x="1637176" y="3016"/>
                </a:lnTo>
                <a:close/>
              </a:path>
            </a:pathLst>
          </a:custGeom>
          <a:pattFill prst="ltDnDiag">
            <a:fgClr>
              <a:srgbClr val="41295A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433AF7D-3E3C-4DF7-3608-BC7C0B8B45B1}"/>
              </a:ext>
            </a:extLst>
          </p:cNvPr>
          <p:cNvSpPr/>
          <p:nvPr userDrawn="1"/>
        </p:nvSpPr>
        <p:spPr>
          <a:xfrm>
            <a:off x="0" y="-54"/>
            <a:ext cx="13544550" cy="13773203"/>
          </a:xfrm>
          <a:custGeom>
            <a:avLst/>
            <a:gdLst>
              <a:gd name="connsiteX0" fmla="*/ 0 w 13563600"/>
              <a:gd name="connsiteY0" fmla="*/ 0 h 13792200"/>
              <a:gd name="connsiteX1" fmla="*/ 0 w 13563600"/>
              <a:gd name="connsiteY1" fmla="*/ 13792200 h 13792200"/>
              <a:gd name="connsiteX2" fmla="*/ 9391650 w 13563600"/>
              <a:gd name="connsiteY2" fmla="*/ 13735050 h 13792200"/>
              <a:gd name="connsiteX3" fmla="*/ 13563600 w 13563600"/>
              <a:gd name="connsiteY3" fmla="*/ 38100 h 13792200"/>
              <a:gd name="connsiteX4" fmla="*/ 0 w 13563600"/>
              <a:gd name="connsiteY4" fmla="*/ 0 h 13792200"/>
              <a:gd name="connsiteX0" fmla="*/ 0 w 13563600"/>
              <a:gd name="connsiteY0" fmla="*/ 53 h 13792253"/>
              <a:gd name="connsiteX1" fmla="*/ 0 w 13563600"/>
              <a:gd name="connsiteY1" fmla="*/ 13792253 h 13792253"/>
              <a:gd name="connsiteX2" fmla="*/ 9391650 w 13563600"/>
              <a:gd name="connsiteY2" fmla="*/ 13735103 h 13792253"/>
              <a:gd name="connsiteX3" fmla="*/ 13563600 w 13563600"/>
              <a:gd name="connsiteY3" fmla="*/ 0 h 13792253"/>
              <a:gd name="connsiteX4" fmla="*/ 0 w 13563600"/>
              <a:gd name="connsiteY4" fmla="*/ 53 h 1379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600" h="13792253">
                <a:moveTo>
                  <a:pt x="0" y="53"/>
                </a:moveTo>
                <a:lnTo>
                  <a:pt x="0" y="13792253"/>
                </a:lnTo>
                <a:lnTo>
                  <a:pt x="9391650" y="13735103"/>
                </a:lnTo>
                <a:lnTo>
                  <a:pt x="13563600" y="0"/>
                </a:lnTo>
                <a:lnTo>
                  <a:pt x="0" y="53"/>
                </a:lnTo>
                <a:close/>
              </a:path>
            </a:pathLst>
          </a:custGeom>
          <a:solidFill>
            <a:srgbClr val="CFD7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="" xmlns:a16="http://schemas.microsoft.com/office/drawing/2014/main" id="{EAE14207-8D1E-D240-F40D-076FC5EF600A}"/>
              </a:ext>
            </a:extLst>
          </p:cNvPr>
          <p:cNvSpPr/>
          <p:nvPr userDrawn="1"/>
        </p:nvSpPr>
        <p:spPr>
          <a:xfrm>
            <a:off x="532889" y="3307035"/>
            <a:ext cx="12150457" cy="13598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="" xmlns:a16="http://schemas.microsoft.com/office/drawing/2014/main" id="{BA9654BC-34AE-61C8-E9C5-66ACC55B6CB6}"/>
              </a:ext>
            </a:extLst>
          </p:cNvPr>
          <p:cNvSpPr/>
          <p:nvPr userDrawn="1"/>
        </p:nvSpPr>
        <p:spPr>
          <a:xfrm>
            <a:off x="532889" y="5509485"/>
            <a:ext cx="14326995" cy="14480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1109" y="2837542"/>
            <a:ext cx="10223500" cy="372669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40000"/>
              </a:lnSpc>
              <a:defRPr sz="10000"/>
            </a:lvl1pPr>
          </a:lstStyle>
          <a:p>
            <a:r>
              <a:rPr dirty="0"/>
              <a:t>Title Text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1B3AFDCC-D23E-3B41-DA2E-740979646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109" y="7923786"/>
            <a:ext cx="81661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777DA23-E0AF-4998-EF44-E6DF102B3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5" y="10229850"/>
            <a:ext cx="8166100" cy="23622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Additional text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2B43E501-F00B-0D8D-305D-450AD98161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725" y="1326915"/>
            <a:ext cx="7620000" cy="139858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More info for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2164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4B8C85B0-61EB-AEFE-C42A-BE5EC4598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9386597"/>
            <a:ext cx="24384000" cy="4329404"/>
          </a:xfrm>
          <a:prstGeom prst="rect">
            <a:avLst/>
          </a:prstGeom>
        </p:spPr>
      </p:pic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74918" y="2722463"/>
            <a:ext cx="21819982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="" xmlns:a16="http://schemas.microsoft.com/office/drawing/2014/main" id="{7D545FDB-1D80-7BBA-C5FC-837A0CC67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667" y="355600"/>
            <a:ext cx="21848233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Rectangle">
            <a:extLst>
              <a:ext uri="{FF2B5EF4-FFF2-40B4-BE49-F238E27FC236}">
                <a16:creationId xmlns="" xmlns:a16="http://schemas.microsoft.com/office/drawing/2014/main" id="{E8C13476-0C7B-BC0C-60CD-E19B965CECBF}"/>
              </a:ext>
            </a:extLst>
          </p:cNvPr>
          <p:cNvSpPr/>
          <p:nvPr userDrawn="1"/>
        </p:nvSpPr>
        <p:spPr>
          <a:xfrm>
            <a:off x="2904362" y="1624381"/>
            <a:ext cx="4868477" cy="1350414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Title Text">
            <a:extLst>
              <a:ext uri="{FF2B5EF4-FFF2-40B4-BE49-F238E27FC236}">
                <a16:creationId xmlns="" xmlns:a16="http://schemas.microsoft.com/office/drawing/2014/main" id="{9250D6BE-B602-39C7-C6CE-58730A30F7B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82406" y="1745889"/>
            <a:ext cx="11598812" cy="245781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</a:lstStyle>
          <a:p>
            <a:r>
              <a:rPr dirty="0"/>
              <a:t>Title Text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continued …</a:t>
            </a:r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97E86E3-C0CE-E66E-2FD7-21BCCCA6D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17" y="1745889"/>
            <a:ext cx="2286000" cy="2286000"/>
          </a:xfrm>
          <a:prstGeom prst="rect">
            <a:avLst/>
          </a:prstGeom>
          <a:effectLst/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118C038-92D8-E8A9-6D59-8697EB1376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175" y="5505450"/>
            <a:ext cx="14016038" cy="352901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6855B8E-FE4A-9D19-1D50-A98399401A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175" y="9310688"/>
            <a:ext cx="14016038" cy="35290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500FB22B-33A1-98F8-228B-47D3A4BD7D9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335250" y="285750"/>
            <a:ext cx="8875713" cy="6305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16="http://schemas.microsoft.com/office/drawing/2014/main" id="{C1987EAE-F51B-1BD2-FD07-40894BA89E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335250" y="6858000"/>
            <a:ext cx="8875713" cy="65722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64838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B0CE0FDE-BE0D-9949-B96C-035267823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0610849"/>
            <a:ext cx="24384000" cy="310515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4955AF3-68FA-05E1-C8CB-C9E1B6928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4500" y="0"/>
            <a:ext cx="8610600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="" xmlns:a16="http://schemas.microsoft.com/office/drawing/2014/main" id="{E94D260B-8CF5-E77B-FDCE-940EF7ECB6F5}"/>
              </a:ext>
            </a:extLst>
          </p:cNvPr>
          <p:cNvSpPr/>
          <p:nvPr userDrawn="1"/>
        </p:nvSpPr>
        <p:spPr>
          <a:xfrm>
            <a:off x="539953" y="2596601"/>
            <a:ext cx="11397971" cy="1270001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25ED178-9CC9-31EF-0694-F8B1E3010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974028"/>
            <a:ext cx="11868150" cy="4293422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E6DDBE7B-0856-C2BF-BE5C-A7E8A92CBF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100" y="7504287"/>
            <a:ext cx="11868150" cy="3905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5236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4955AF3-68FA-05E1-C8CB-C9E1B6928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49149" y="-17636"/>
            <a:ext cx="12121871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GB"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="" xmlns:a16="http://schemas.microsoft.com/office/drawing/2014/main" id="{E94D260B-8CF5-E77B-FDCE-940EF7ECB6F5}"/>
              </a:ext>
            </a:extLst>
          </p:cNvPr>
          <p:cNvSpPr/>
          <p:nvPr userDrawn="1"/>
        </p:nvSpPr>
        <p:spPr>
          <a:xfrm>
            <a:off x="2952750" y="1552227"/>
            <a:ext cx="8629650" cy="1270001"/>
          </a:xfrm>
          <a:prstGeom prst="rect">
            <a:avLst/>
          </a:prstGeom>
          <a:solidFill>
            <a:srgbClr val="D0D7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25ED178-9CC9-31EF-0694-F8B1E3010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0" y="631710"/>
            <a:ext cx="8172450" cy="4293422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E6DDBE7B-0856-C2BF-BE5C-A7E8A92CBF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" y="5406498"/>
            <a:ext cx="10458450" cy="390525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3E80BB-2ECE-C0FF-C516-C738B113B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9620250"/>
            <a:ext cx="10458450" cy="37226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7006A2C2-B27D-3EB1-2337-F24C95857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50" y="1044227"/>
            <a:ext cx="2286000" cy="22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051060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hoto">
    <p:bg>
      <p:bgPr>
        <a:solidFill>
          <a:srgbClr val="FDF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1236132"/>
            <a:ext cx="18135601" cy="8636001"/>
          </a:xfrm>
          <a:prstGeom prst="rect">
            <a:avLst/>
          </a:prstGeom>
          <a:solidFill>
            <a:srgbClr val="FFFFFF"/>
          </a:solidFill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10487608"/>
            <a:ext cx="24384000" cy="2146041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bg>
      <p:bgPr>
        <a:gradFill>
          <a:gsLst>
            <a:gs pos="0">
              <a:srgbClr val="FCF6A6"/>
            </a:gs>
            <a:gs pos="53000">
              <a:srgbClr val="6EB625"/>
            </a:gs>
            <a:gs pos="100000">
              <a:srgbClr val="D1DA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tIns="180000" rIns="180000" bIns="180000"/>
          <a:lstStyle>
            <a:lvl1pPr algn="ctr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E6D3BC4-11CC-A6F1-14A4-F29A75D7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2BF90B-8E70-C109-BC97-4DE46185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1DFE2A-6F5E-0290-7146-5524A642A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1C5D-3BA3-4EE0-953C-BED682A1EE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B6F5E4-5DAF-4125-FA95-50E7393F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0" spc="600" dirty="0">
                <a:latin typeface="+mj-lt"/>
              </a:rPr>
              <a:t>www.biomassfair.com.na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4594A-0F19-27DF-625F-4EBC341E3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D935-94A2-4D6F-AA38-CA70E91E177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05BFCFE7-1C2F-7B96-4427-EA0AC66C7F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28417" y="3556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 Black" panose="020B0A0402010202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6667" y="355600"/>
            <a:ext cx="21848233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6667" y="3149600"/>
            <a:ext cx="21848233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99887" y="12882463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76BF795-363A-676C-A4DA-FF5801BE2A2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928417" y="355601"/>
            <a:ext cx="2286000" cy="2286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">
            <a:extLst>
              <a:ext uri="{FF2B5EF4-FFF2-40B4-BE49-F238E27FC236}">
                <a16:creationId xmlns="" xmlns:a16="http://schemas.microsoft.com/office/drawing/2014/main" id="{770E4794-7395-97C0-DAE2-8EF2A5DABB23}"/>
              </a:ext>
            </a:extLst>
          </p:cNvPr>
          <p:cNvSpPr txBox="1"/>
          <p:nvPr userDrawn="1"/>
        </p:nvSpPr>
        <p:spPr>
          <a:xfrm>
            <a:off x="575734" y="363873"/>
            <a:ext cx="1613746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2000" b="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D2540D-50F7-9CD4-AC36-313EB9AB41A7}"/>
              </a:ext>
            </a:extLst>
          </p:cNvPr>
          <p:cNvSpPr txBox="1"/>
          <p:nvPr userDrawn="1"/>
        </p:nvSpPr>
        <p:spPr>
          <a:xfrm>
            <a:off x="14384139" y="12888681"/>
            <a:ext cx="706616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GB" b="0" spc="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www.biomassfair.com.na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4" r:id="rId2"/>
    <p:sldLayoutId id="2147483656" r:id="rId3"/>
    <p:sldLayoutId id="2147483669" r:id="rId4"/>
    <p:sldLayoutId id="2147483671" r:id="rId5"/>
    <p:sldLayoutId id="2147483670" r:id="rId6"/>
    <p:sldLayoutId id="2147483650" r:id="rId7"/>
    <p:sldLayoutId id="2147483651" r:id="rId8"/>
    <p:sldLayoutId id="2147483653" r:id="rId9"/>
    <p:sldLayoutId id="2147483673" r:id="rId10"/>
  </p:sldLayoutIdLst>
  <p:transition spd="slow">
    <p:wipe dir="r"/>
  </p:transition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 Black" panose="020B0A04020102020204" pitchFamily="34" charset="0"/>
          <a:ea typeface="Calibri" panose="020F0502020204030204" pitchFamily="34" charset="0"/>
          <a:cs typeface="Calibri" panose="020F050202020403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720000" marR="0" indent="-720000" algn="l" defTabSz="720000" latinLnBrk="0">
        <a:lnSpc>
          <a:spcPct val="120000"/>
        </a:lnSpc>
        <a:spcBef>
          <a:spcPts val="1200"/>
        </a:spcBef>
        <a:spcAft>
          <a:spcPts val="1200"/>
        </a:spcAft>
        <a:buClrTx/>
        <a:buSzPct val="100000"/>
        <a:buFontTx/>
        <a:buBlip>
          <a:blip r:embed="rId19"/>
        </a:buBlip>
        <a:tabLst>
          <a:tab pos="720000" algn="l"/>
        </a:tabLst>
        <a:defRPr sz="4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1pPr>
      <a:lvl2pPr marL="1440000" marR="0" indent="-720000" algn="l" defTabSz="825500" latinLnBrk="0">
        <a:lnSpc>
          <a:spcPct val="120000"/>
        </a:lnSpc>
        <a:spcBef>
          <a:spcPts val="1800"/>
        </a:spcBef>
        <a:spcAft>
          <a:spcPts val="600"/>
        </a:spcAft>
        <a:buClr>
          <a:srgbClr val="00B050"/>
        </a:buClr>
        <a:buSzPct val="12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2160000" marR="0" indent="-720000" algn="l" defTabSz="825500" latinLnBrk="0">
        <a:lnSpc>
          <a:spcPct val="120000"/>
        </a:lnSpc>
        <a:spcBef>
          <a:spcPts val="1200"/>
        </a:spcBef>
        <a:spcAft>
          <a:spcPts val="600"/>
        </a:spcAft>
        <a:buClr>
          <a:srgbClr val="00B050"/>
        </a:buClr>
        <a:buSzPct val="125000"/>
        <a:buFont typeface="Wingdings" panose="05000000000000000000" pitchFamily="2" charset="2"/>
        <a:buChar char="§"/>
        <a:tabLst/>
        <a:defRPr sz="2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2880000" marR="0" indent="-720000" algn="l" defTabSz="825500" latinLnBrk="0">
        <a:lnSpc>
          <a:spcPct val="100000"/>
        </a:lnSpc>
        <a:spcBef>
          <a:spcPts val="1200"/>
        </a:spcBef>
        <a:spcAft>
          <a:spcPts val="600"/>
        </a:spcAft>
        <a:buClrTx/>
        <a:buSzPct val="125000"/>
        <a:buFont typeface="Courier New" panose="02070309020205020404" pitchFamily="49" charset="0"/>
        <a:buChar char="o"/>
        <a:tabLst/>
        <a:defRPr sz="20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3600000" marR="0" indent="-720000" algn="l" defTabSz="825500" latinLnBrk="0">
        <a:lnSpc>
          <a:spcPct val="120000"/>
        </a:lnSpc>
        <a:spcBef>
          <a:spcPts val="1200"/>
        </a:spcBef>
        <a:spcAft>
          <a:spcPts val="600"/>
        </a:spcAft>
        <a:buClrTx/>
        <a:buSzPct val="125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53733"/>
            <a:ext cx="21031200" cy="109855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Gasification: 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Namibian Opportunities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13648"/>
            <a:ext cx="20112446" cy="44644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/>
              <a:t>Advantages</a:t>
            </a:r>
          </a:p>
          <a:p>
            <a:pPr marL="685800" indent="-685800" algn="just"/>
            <a:r>
              <a:rPr lang="en-US" sz="3300" dirty="0"/>
              <a:t>Low risk of failure -A tried and tested technology at global scale (</a:t>
            </a:r>
            <a:r>
              <a:rPr lang="en-US" sz="3300" dirty="0" err="1"/>
              <a:t>esp</a:t>
            </a:r>
            <a:r>
              <a:rPr lang="en-US" sz="3300" dirty="0"/>
              <a:t> with coal)</a:t>
            </a:r>
          </a:p>
          <a:p>
            <a:pPr marL="685800" indent="-685800" algn="just"/>
            <a:r>
              <a:rPr lang="en-US" sz="3300" dirty="0"/>
              <a:t>Ready local/regional market for products especially chemicals</a:t>
            </a:r>
          </a:p>
          <a:p>
            <a:pPr marL="685800" indent="-685800" algn="just"/>
            <a:r>
              <a:rPr lang="en-US" sz="3300" dirty="0"/>
              <a:t>Technology can take different wood species</a:t>
            </a:r>
          </a:p>
          <a:p>
            <a:pPr marL="685800" indent="-685800" algn="just"/>
            <a:r>
              <a:rPr lang="en-US" sz="3300" dirty="0"/>
              <a:t>Product yields profile can be customized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96017"/>
            <a:ext cx="20112446" cy="4345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Cons  </a:t>
            </a:r>
          </a:p>
          <a:p>
            <a:pPr marL="685800" indent="-685800" algn="just" defTabSz="720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00000"/>
              <a:buBlip>
                <a:blip r:embed="rId2"/>
              </a:buBlip>
              <a:tabLst>
                <a:tab pos="720000" algn="l"/>
              </a:tabLst>
            </a:pPr>
            <a:r>
              <a:rPr lang="en-US" sz="33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 demand for water in operations</a:t>
            </a:r>
          </a:p>
          <a:p>
            <a:pPr marL="685800" indent="-685800" algn="just" defTabSz="720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00000"/>
              <a:buBlip>
                <a:blip r:embed="rId2"/>
              </a:buBlip>
              <a:tabLst>
                <a:tab pos="720000" algn="l"/>
              </a:tabLst>
            </a:pPr>
            <a:r>
              <a:rPr lang="en-US" sz="33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products QC monitoring and certification expertise</a:t>
            </a:r>
          </a:p>
          <a:p>
            <a:pPr marL="685800" indent="-685800" algn="just" defTabSz="720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00000"/>
              <a:buBlip>
                <a:blip r:embed="rId2"/>
              </a:buBlip>
              <a:tabLst>
                <a:tab pos="720000" algn="l"/>
              </a:tabLst>
            </a:pPr>
            <a:r>
              <a:rPr lang="en-US" sz="33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capital and maintenance costs</a:t>
            </a:r>
          </a:p>
          <a:p>
            <a:pPr marL="685800" indent="-685800" algn="just" defTabSz="720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ct val="100000"/>
              <a:buBlip>
                <a:blip r:embed="rId2"/>
              </a:buBlip>
              <a:tabLst>
                <a:tab pos="720000" algn="l"/>
              </a:tabLst>
            </a:pPr>
            <a:r>
              <a:rPr lang="en-US" sz="33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personnel experience to operate and maintain plant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1075101"/>
            <a:ext cx="2011244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has been a few attempts to run small gasification plants in Namibia in the past – Different extents of success.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Namibia </a:t>
            </a:r>
            <a:r>
              <a:rPr lang="en-US" sz="2400" dirty="0" smtClean="0"/>
              <a:t>could focus </a:t>
            </a:r>
            <a:r>
              <a:rPr lang="en-US" sz="2400" dirty="0"/>
              <a:t>on capacity building and water </a:t>
            </a:r>
            <a:r>
              <a:rPr lang="en-US" sz="2400" dirty="0" smtClean="0"/>
              <a:t>resources to fully exploit gasification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5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451" y="443133"/>
            <a:ext cx="19964398" cy="68642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Overall Recommendations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37" y="2017832"/>
            <a:ext cx="22644846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2400"/>
              </a:spcBef>
            </a:pPr>
            <a:r>
              <a:rPr lang="en-US" sz="2800" dirty="0"/>
              <a:t>Short Term</a:t>
            </a:r>
          </a:p>
          <a:p>
            <a:pPr marL="685800" indent="-6858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Combine Charcoal pyrolysis business with </a:t>
            </a:r>
            <a:r>
              <a:rPr lang="en-US" sz="2800" b="0" dirty="0" smtClean="0"/>
              <a:t>biochemical oil </a:t>
            </a:r>
            <a:r>
              <a:rPr lang="en-US" sz="2800" b="0" dirty="0"/>
              <a:t>production and upgrading (</a:t>
            </a:r>
            <a:r>
              <a:rPr lang="en-US" sz="2800" dirty="0"/>
              <a:t>Current Charcoal Producers</a:t>
            </a:r>
            <a:r>
              <a:rPr lang="en-US" sz="2800" b="0" dirty="0"/>
              <a:t>).</a:t>
            </a:r>
          </a:p>
          <a:p>
            <a:pPr marL="685800" indent="-6858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Proceed with the Combustion based power plant </a:t>
            </a:r>
            <a:r>
              <a:rPr lang="en-US" sz="2800" b="0" dirty="0" smtClean="0"/>
              <a:t>projects but </a:t>
            </a:r>
            <a:r>
              <a:rPr lang="en-US" sz="2800" b="0" dirty="0"/>
              <a:t>incorporate provisions for retrofitting </a:t>
            </a:r>
            <a:r>
              <a:rPr lang="en-US" sz="2800" b="0" dirty="0" err="1"/>
              <a:t>torrified</a:t>
            </a:r>
            <a:r>
              <a:rPr lang="en-US" sz="2800" b="0" dirty="0"/>
              <a:t> products. Accelerate </a:t>
            </a:r>
            <a:r>
              <a:rPr lang="en-US" sz="2800" b="0" dirty="0" err="1"/>
              <a:t>torrefaction</a:t>
            </a:r>
            <a:r>
              <a:rPr lang="en-US" sz="2800" b="0" dirty="0"/>
              <a:t> </a:t>
            </a:r>
            <a:r>
              <a:rPr lang="en-US" sz="2800" b="0" dirty="0" smtClean="0"/>
              <a:t>project implementation </a:t>
            </a:r>
            <a:r>
              <a:rPr lang="en-US" sz="2800" b="0" dirty="0"/>
              <a:t>(</a:t>
            </a:r>
            <a:r>
              <a:rPr lang="en-US" sz="2800" dirty="0" err="1"/>
              <a:t>NamPower</a:t>
            </a:r>
            <a:r>
              <a:rPr lang="en-US" sz="2800" dirty="0" smtClean="0"/>
              <a:t>).</a:t>
            </a:r>
          </a:p>
          <a:p>
            <a:pPr marL="685800" indent="-6858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Incentivise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torrefaction</a:t>
            </a:r>
            <a:r>
              <a:rPr lang="en-US" sz="2800" b="0" dirty="0" smtClean="0"/>
              <a:t> project implementation </a:t>
            </a:r>
            <a:r>
              <a:rPr lang="en-US" sz="2800" dirty="0" smtClean="0"/>
              <a:t>(Government)</a:t>
            </a:r>
          </a:p>
          <a:p>
            <a:pPr algn="l">
              <a:lnSpc>
                <a:spcPct val="150000"/>
              </a:lnSpc>
              <a:spcBef>
                <a:spcPts val="2400"/>
              </a:spcBef>
            </a:pPr>
            <a:endParaRPr lang="en-US" sz="2800" b="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Medium Term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Consider investing into water resources to </a:t>
            </a:r>
            <a:r>
              <a:rPr lang="en-US" sz="2800" b="0" dirty="0" smtClean="0"/>
              <a:t>enable full </a:t>
            </a:r>
            <a:r>
              <a:rPr lang="en-US" sz="2800" b="0" dirty="0"/>
              <a:t>exploitation of the Gasification technology at commercial </a:t>
            </a:r>
            <a:r>
              <a:rPr lang="en-US" sz="2800" b="0" dirty="0" smtClean="0"/>
              <a:t>scale. </a:t>
            </a:r>
            <a:r>
              <a:rPr lang="en-US" sz="2800" b="0" dirty="0"/>
              <a:t>Build capacity for plant operation, maintenance, supply chain for spares (</a:t>
            </a:r>
            <a:r>
              <a:rPr lang="en-US" sz="2800" dirty="0"/>
              <a:t>NUST/UNAM/SMES/Private Sector</a:t>
            </a:r>
            <a:r>
              <a:rPr lang="en-US" sz="2800" b="0" dirty="0"/>
              <a:t>)</a:t>
            </a:r>
          </a:p>
          <a:p>
            <a:pPr algn="l">
              <a:lnSpc>
                <a:spcPct val="150000"/>
              </a:lnSpc>
            </a:pPr>
            <a:endParaRPr lang="en-US" sz="2800" b="0" dirty="0"/>
          </a:p>
          <a:p>
            <a:pPr algn="l">
              <a:lnSpc>
                <a:spcPct val="150000"/>
              </a:lnSpc>
            </a:pPr>
            <a:r>
              <a:rPr lang="en-US" sz="2800" dirty="0"/>
              <a:t>Long term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Invest in </a:t>
            </a:r>
            <a:r>
              <a:rPr lang="en-US" sz="2800" b="0" dirty="0" err="1"/>
              <a:t>biorefineries</a:t>
            </a:r>
            <a:r>
              <a:rPr lang="en-US" sz="2800" b="0" dirty="0"/>
              <a:t> (Biomass Industrial Parks) – </a:t>
            </a:r>
            <a:r>
              <a:rPr lang="en-US" sz="2800" b="0" dirty="0" err="1"/>
              <a:t>Feedstocks</a:t>
            </a:r>
            <a:r>
              <a:rPr lang="en-US" sz="2800" b="0" dirty="0"/>
              <a:t>, Biofuels, </a:t>
            </a:r>
            <a:r>
              <a:rPr lang="en-US" sz="2800" b="0" dirty="0" err="1"/>
              <a:t>Biochemicals</a:t>
            </a:r>
            <a:r>
              <a:rPr lang="en-US" sz="2800" b="0" dirty="0"/>
              <a:t>, </a:t>
            </a:r>
            <a:r>
              <a:rPr lang="en-US" sz="2800" b="0" dirty="0" err="1"/>
              <a:t>Biofertiliswers</a:t>
            </a:r>
            <a:r>
              <a:rPr lang="en-US" sz="2800" b="0" dirty="0"/>
              <a:t>, </a:t>
            </a:r>
            <a:r>
              <a:rPr lang="en-US" sz="2800" b="0" dirty="0" err="1"/>
              <a:t>etc</a:t>
            </a:r>
            <a:r>
              <a:rPr lang="en-US" sz="2800" b="0" dirty="0"/>
              <a:t> (</a:t>
            </a:r>
            <a:r>
              <a:rPr lang="en-US" sz="2800" dirty="0"/>
              <a:t>N-</a:t>
            </a:r>
            <a:r>
              <a:rPr lang="en-US" sz="2800" dirty="0" err="1"/>
              <a:t>BiG</a:t>
            </a:r>
            <a:r>
              <a:rPr lang="en-US" sz="2800" b="0" dirty="0"/>
              <a:t>)</a:t>
            </a:r>
          </a:p>
          <a:p>
            <a:pPr marL="685800" indent="-6858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Invest in Research and Development  – Research </a:t>
            </a:r>
            <a:r>
              <a:rPr lang="en-US" sz="2800" b="0" dirty="0" err="1"/>
              <a:t>Centres</a:t>
            </a:r>
            <a:r>
              <a:rPr lang="en-US" sz="2800" b="0" dirty="0"/>
              <a:t>, </a:t>
            </a:r>
            <a:r>
              <a:rPr lang="en-US" sz="2800" b="0" dirty="0" err="1"/>
              <a:t>CoC</a:t>
            </a:r>
            <a:r>
              <a:rPr lang="en-US" sz="2800" b="0" dirty="0"/>
              <a:t>, </a:t>
            </a:r>
            <a:r>
              <a:rPr lang="en-US" sz="2800" b="0" dirty="0" err="1"/>
              <a:t>CoEs</a:t>
            </a:r>
            <a:r>
              <a:rPr lang="en-US" sz="2800" b="0" dirty="0"/>
              <a:t>, </a:t>
            </a:r>
            <a:r>
              <a:rPr lang="en-US" sz="2800" b="0" dirty="0" err="1"/>
              <a:t>etc</a:t>
            </a:r>
            <a:r>
              <a:rPr lang="en-US" sz="2800" b="0" dirty="0"/>
              <a:t> (</a:t>
            </a:r>
            <a:r>
              <a:rPr lang="en-US" sz="2800" dirty="0"/>
              <a:t>NUST/UNAM</a:t>
            </a:r>
            <a:r>
              <a:rPr lang="en-US" sz="28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2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791" y="1990056"/>
            <a:ext cx="7921467" cy="7313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52" y="370386"/>
            <a:ext cx="3997880" cy="3363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6920" y="5445663"/>
            <a:ext cx="4153918" cy="3736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196" y="5927165"/>
            <a:ext cx="3799367" cy="329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6920" y="527142"/>
            <a:ext cx="4153918" cy="3363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5992" y="1013407"/>
            <a:ext cx="6244046" cy="564257"/>
          </a:xfrm>
          <a:prstGeom prst="rect">
            <a:avLst/>
          </a:prstGeom>
          <a:noFill/>
          <a:ln w="7620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60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kumimoji="0" lang="en-US" sz="3000" b="1" i="0" u="none" strike="noStrike" cap="none" spc="60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446" y="3759808"/>
            <a:ext cx="24296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Colin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09713" y="3976884"/>
            <a:ext cx="24296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Charles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97229" y="9303135"/>
            <a:ext cx="24296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Bruce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2128" y="9303136"/>
            <a:ext cx="24296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Progress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1190" y="10238344"/>
            <a:ext cx="673104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Acknowledging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239" y="10808549"/>
            <a:ext cx="15854408" cy="19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39D538-FC68-2F33-BCB3-A5C3E9C9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08" y="3472543"/>
            <a:ext cx="18303492" cy="667658"/>
          </a:xfrm>
        </p:spPr>
        <p:txBody>
          <a:bodyPr>
            <a:noAutofit/>
          </a:bodyPr>
          <a:lstStyle/>
          <a:p>
            <a:r>
              <a:rPr lang="en-Z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and future outlook of the Namibian encroacher bush-based biomass thermal processing industry</a:t>
            </a: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C9BADD-662D-A283-20F7-5AE53DA606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708" y="4887241"/>
            <a:ext cx="16373091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Rashama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Progress Kashandula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Bruce A. Brewer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Colin Malan Lindeque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Namibia Biomass industry Group, 5 von Braun Street, Southern Industrial Area, </a:t>
            </a:r>
            <a:endParaRPr lang="en-Z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Windhoek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Namibia.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Cheetah Conservation Fund,</a:t>
            </a:r>
            <a:r>
              <a:rPr lang="en-ZA" sz="2400" dirty="0">
                <a:solidFill>
                  <a:srgbClr val="4D515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P.O. Box 1755 </a:t>
            </a:r>
            <a:r>
              <a:rPr lang="en-Z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Otjiwarongo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Namibia.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Capital Pty Ltd, 35 </a:t>
            </a:r>
            <a:r>
              <a:rPr lang="en-Z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Crohn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Schanzen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Road, Windhoek, Namibia.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4E14C4-475E-51D4-C43F-9A863D375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341349" y="10355836"/>
            <a:ext cx="8166100" cy="23622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/>
              <a:t>Gross Barmen Resort </a:t>
            </a:r>
          </a:p>
          <a:p>
            <a:pPr algn="ctr"/>
            <a:r>
              <a:rPr lang="en-GB" sz="2800" b="1" dirty="0" smtClean="0"/>
              <a:t>7 September 2023</a:t>
            </a:r>
            <a:endParaRPr lang="en-GB" sz="2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78DCB26-7228-AA45-D80E-AAD544105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725" y="1326915"/>
            <a:ext cx="10223884" cy="139858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Namibia Biomass Research Symposium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r>
              <a:rPr lang="en-GB" sz="3200" dirty="0" smtClean="0"/>
              <a:t>Igniting </a:t>
            </a:r>
            <a:r>
              <a:rPr lang="en-GB" sz="3200" dirty="0"/>
              <a:t>the Growth of the biomass sector in Namibia</a:t>
            </a:r>
          </a:p>
        </p:txBody>
      </p:sp>
    </p:spTree>
    <p:extLst>
      <p:ext uri="{BB962C8B-B14F-4D97-AF65-F5344CB8AC3E}">
        <p14:creationId xmlns:p14="http://schemas.microsoft.com/office/powerpoint/2010/main" val="42482327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040EEB9-BF74-CC29-2E34-3D2AA91F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355600"/>
            <a:ext cx="21848233" cy="660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Introduction</a:t>
            </a:r>
            <a:endParaRPr lang="en-GB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12289678" y="1016000"/>
            <a:ext cx="7648704" cy="76224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>
                <a:latin typeface="+mj-lt"/>
              </a:rPr>
              <a:t>Namibian bush encroachment </a:t>
            </a:r>
            <a:r>
              <a:rPr lang="en-US" sz="2800" b="1" dirty="0" smtClean="0">
                <a:latin typeface="+mj-lt"/>
              </a:rPr>
              <a:t>highlights (Peter Heck, 2021)</a:t>
            </a:r>
            <a:endParaRPr lang="en-US" sz="2800" b="1" dirty="0" smtClean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+mj-lt"/>
              </a:rPr>
              <a:t>3-5% per annum growth versus 1% bush usage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+mj-lt"/>
              </a:rPr>
              <a:t>30 - 45 million ha of Namibian land encroached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+mj-lt"/>
              </a:rPr>
              <a:t>60% commercial </a:t>
            </a:r>
            <a:r>
              <a:rPr lang="en-US" sz="2800" dirty="0" smtClean="0">
                <a:latin typeface="+mj-lt"/>
              </a:rPr>
              <a:t>and 40</a:t>
            </a:r>
            <a:r>
              <a:rPr lang="en-US" sz="2800" dirty="0">
                <a:latin typeface="+mj-lt"/>
              </a:rPr>
              <a:t>% communal </a:t>
            </a:r>
            <a:r>
              <a:rPr lang="en-US" sz="2800" dirty="0" smtClean="0">
                <a:latin typeface="+mj-lt"/>
              </a:rPr>
              <a:t>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+mj-lt"/>
              </a:rPr>
              <a:t>300 - 450 million tons untapped biomass stocks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+mj-lt"/>
              </a:rPr>
              <a:t>1.4 </a:t>
            </a:r>
            <a:r>
              <a:rPr lang="en-US" sz="2800" dirty="0">
                <a:latin typeface="+mj-lt"/>
              </a:rPr>
              <a:t>million </a:t>
            </a:r>
            <a:r>
              <a:rPr lang="en-US" sz="2800" dirty="0" err="1" smtClean="0">
                <a:latin typeface="+mj-lt"/>
              </a:rPr>
              <a:t>tpa</a:t>
            </a:r>
            <a:r>
              <a:rPr lang="en-US" sz="2800" dirty="0" smtClean="0">
                <a:latin typeface="+mj-lt"/>
              </a:rPr>
              <a:t> use in various bush </a:t>
            </a:r>
            <a:r>
              <a:rPr lang="en-US" sz="2800" dirty="0">
                <a:latin typeface="+mj-lt"/>
              </a:rPr>
              <a:t>value </a:t>
            </a:r>
            <a:r>
              <a:rPr lang="en-US" sz="2800" dirty="0" smtClean="0">
                <a:latin typeface="+mj-lt"/>
              </a:rPr>
              <a:t>chains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+mj-lt"/>
              </a:rPr>
              <a:t>Predominantly charcoal production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 smtClean="0">
                <a:latin typeface="+mj-lt"/>
              </a:rPr>
              <a:t>650 producers and 6000 workers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 smtClean="0">
                <a:latin typeface="+mj-lt"/>
              </a:rPr>
              <a:t>No.1 exporter in Africa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 smtClean="0">
                <a:latin typeface="+mj-lt"/>
              </a:rPr>
              <a:t>No. 12 global production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i="1" dirty="0" smtClean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46667" y="1016000"/>
            <a:ext cx="9323245" cy="911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624" y="10214524"/>
            <a:ext cx="981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Fig 1</a:t>
            </a:r>
            <a:r>
              <a:rPr lang="en-US" sz="2000" dirty="0" smtClean="0"/>
              <a:t>: Biomass Processing Plants Database (IEA, 2023)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169912" y="8755573"/>
            <a:ext cx="1421408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Current efforts insufficient to control bush encroachment.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Additional value chains are possible through biomass thermal processing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4918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2774" y="303386"/>
            <a:ext cx="20572036" cy="98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Thermochemical Technologies – Maximize local benefits from encroacher thermal processing </a:t>
            </a:r>
            <a:endParaRPr kumimoji="0" lang="en-US" sz="3200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30" y="2281600"/>
            <a:ext cx="12616922" cy="3293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630" y="1553811"/>
            <a:ext cx="1452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US" sz="2400" kern="1200" dirty="0" smtClean="0">
                <a:solidFill>
                  <a:prstClr val="black"/>
                </a:solidFill>
                <a:latin typeface="Helvetica Neue Medium"/>
              </a:rPr>
              <a:t>Different biomass thermochemical pathways: Conditions &amp; </a:t>
            </a:r>
            <a:r>
              <a:rPr lang="en-US" sz="2400" kern="1200" dirty="0" smtClean="0">
                <a:solidFill>
                  <a:prstClr val="black"/>
                </a:solidFill>
                <a:latin typeface="Helvetica Neue Medium"/>
              </a:rPr>
              <a:t>Products (Mishra &amp; </a:t>
            </a:r>
            <a:r>
              <a:rPr lang="en-US" sz="2400" kern="1200" dirty="0" err="1" smtClean="0">
                <a:solidFill>
                  <a:prstClr val="black"/>
                </a:solidFill>
                <a:latin typeface="Helvetica Neue Medium"/>
              </a:rPr>
              <a:t>Upadyay</a:t>
            </a:r>
            <a:r>
              <a:rPr lang="en-US" sz="2400" kern="1200" dirty="0" smtClean="0">
                <a:solidFill>
                  <a:prstClr val="black"/>
                </a:solidFill>
                <a:latin typeface="Helvetica Neue Medium"/>
              </a:rPr>
              <a:t>, 2021)</a:t>
            </a:r>
            <a:endParaRPr lang="en-US" sz="2400" kern="1200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2775" y="6121560"/>
            <a:ext cx="1055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US" sz="2400" kern="1200" dirty="0" smtClean="0">
                <a:solidFill>
                  <a:prstClr val="black"/>
                </a:solidFill>
                <a:latin typeface="Helvetica Neue Medium"/>
              </a:rPr>
              <a:t>Opportunities for Namibia</a:t>
            </a:r>
            <a:endParaRPr lang="en-US" sz="2400" kern="1200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705" y="6624548"/>
            <a:ext cx="14668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9144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Medium"/>
              </a:rPr>
              <a:t>Diversify biomass value chain to include new high value product classes</a:t>
            </a:r>
          </a:p>
          <a:p>
            <a:pPr marL="342900" indent="-342900" algn="l" defTabSz="9144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Medium"/>
              </a:rPr>
              <a:t>Sustainably control bush encroachment at significant scale</a:t>
            </a:r>
          </a:p>
          <a:p>
            <a:pPr marL="342900" indent="-342900" algn="l" defTabSz="9144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Medium"/>
              </a:rPr>
              <a:t>First commercial scale exploitation in Africa - Better returns to early investors</a:t>
            </a:r>
          </a:p>
          <a:p>
            <a:pPr marL="342900" indent="-342900" algn="l" defTabSz="9144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Medium"/>
              </a:rPr>
              <a:t>Potential for registering project under UNFCC Clean Development Mechanism</a:t>
            </a:r>
          </a:p>
          <a:p>
            <a:pPr algn="l" defTabSz="914400" hangingPunct="1">
              <a:lnSpc>
                <a:spcPct val="150000"/>
              </a:lnSpc>
            </a:pPr>
            <a:endParaRPr lang="en-US" sz="2400" b="0" kern="1200" dirty="0">
              <a:solidFill>
                <a:prstClr val="black">
                  <a:lumMod val="75000"/>
                  <a:lumOff val="25000"/>
                </a:prstClr>
              </a:solidFill>
              <a:latin typeface="Helvetica Neue Medium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01464" y="3139992"/>
            <a:ext cx="167319" cy="48310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8084020" y="3506563"/>
            <a:ext cx="191396" cy="481132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Down Arrow 12"/>
          <p:cNvSpPr/>
          <p:nvPr/>
        </p:nvSpPr>
        <p:spPr>
          <a:xfrm flipV="1">
            <a:off x="5868783" y="3951517"/>
            <a:ext cx="162014" cy="1436391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3378" y="9715190"/>
            <a:ext cx="22898370" cy="1149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Diversity in operating conditions, scale of operation hence </a:t>
            </a:r>
            <a:r>
              <a:rPr kumimoji="0" lang="en-US" sz="2400" i="0" u="none" strike="noStrike" cap="none" spc="0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Capex</a:t>
            </a:r>
            <a:r>
              <a:rPr kumimoji="0" lang="en-US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kumimoji="0" lang="en-US" sz="2400" i="0" u="none" strike="noStrike" cap="none" spc="0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Opex</a:t>
            </a:r>
            <a:r>
              <a:rPr kumimoji="0" lang="en-US" sz="2400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requirements.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Diverse products hence lower risks exposure. Scope for serving local interests – jobs, products, expertise in R &amp; D, </a:t>
            </a:r>
            <a:r>
              <a:rPr kumimoji="0" lang="en-US" sz="2400" i="0" u="none" strike="noStrike" cap="none" spc="0" normalizeH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etc</a:t>
            </a:r>
            <a:r>
              <a:rPr kumimoji="0" lang="en-US" sz="2400" i="0" u="none" strike="noStrike" cap="none" spc="0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6013151" y="6944376"/>
            <a:ext cx="4282070" cy="2213610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Heat and Pressure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975762" y="6066252"/>
            <a:ext cx="0" cy="108353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468" y="4085329"/>
            <a:ext cx="3452593" cy="19852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072105" y="2186926"/>
            <a:ext cx="3223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alibri Light" panose="020F0302020204030204" pitchFamily="34" charset="0"/>
                <a:ea typeface="Calibri" panose="020F0502020204030204" pitchFamily="34" charset="0"/>
              </a:rPr>
              <a:t>£€</a:t>
            </a:r>
            <a:r>
              <a:rPr lang="en-GB" sz="40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$, Cleaner environment, Jobs</a:t>
            </a:r>
            <a:endParaRPr lang="en-US" sz="4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525897" y="3025442"/>
            <a:ext cx="2546209" cy="119051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H="1">
            <a:off x="14290766" y="4389121"/>
            <a:ext cx="2246811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8233130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4" y="834756"/>
            <a:ext cx="21031200" cy="9640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 Combustion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897" y="2144153"/>
            <a:ext cx="1507991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380823" y="2919795"/>
            <a:ext cx="75324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Opportunities in Namibian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82896" y="2919795"/>
            <a:ext cx="15079915" cy="812530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Mature technology globally being used for </a:t>
            </a:r>
            <a:r>
              <a:rPr lang="en-US" sz="2800" b="0" dirty="0" smtClean="0"/>
              <a:t>power, process heat </a:t>
            </a:r>
            <a:r>
              <a:rPr lang="en-US" sz="2800" b="0" dirty="0"/>
              <a:t>and heating. </a:t>
            </a:r>
            <a:r>
              <a:rPr lang="en-US" sz="2800" b="0" dirty="0" smtClean="0"/>
              <a:t>(wood</a:t>
            </a:r>
            <a:r>
              <a:rPr lang="en-US" sz="2800" b="0" dirty="0"/>
              <a:t>, </a:t>
            </a:r>
            <a:r>
              <a:rPr lang="en-US" sz="2800" b="0" dirty="0" smtClean="0"/>
              <a:t>woodchips</a:t>
            </a:r>
            <a:r>
              <a:rPr lang="en-US" sz="2800" b="0" dirty="0"/>
              <a:t>, </a:t>
            </a:r>
            <a:r>
              <a:rPr lang="en-US" sz="2800" b="0" dirty="0" smtClean="0"/>
              <a:t>pellets, powder</a:t>
            </a:r>
            <a:r>
              <a:rPr lang="en-US" sz="2800" b="0" dirty="0"/>
              <a:t>, sugar bagasse, forestry residues</a:t>
            </a:r>
            <a:r>
              <a:rPr lang="en-US" sz="2800" b="0" dirty="0" smtClean="0"/>
              <a:t>)</a:t>
            </a:r>
          </a:p>
          <a:p>
            <a:pPr marL="571500" indent="-5715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/>
              <a:t>European industry shifting from direct combustion into producing high value products mainly due to reduction in incentives.</a:t>
            </a:r>
            <a:endParaRPr lang="en-US" sz="2800" b="0" dirty="0"/>
          </a:p>
          <a:p>
            <a:pPr algn="l">
              <a:lnSpc>
                <a:spcPct val="150000"/>
              </a:lnSpc>
              <a:spcBef>
                <a:spcPts val="2400"/>
              </a:spcBef>
            </a:pPr>
            <a:r>
              <a:rPr lang="en-US" sz="2800" b="0" dirty="0"/>
              <a:t>Main</a:t>
            </a:r>
            <a:r>
              <a:rPr lang="en-US" sz="2800" dirty="0"/>
              <a:t> advantage </a:t>
            </a:r>
            <a:r>
              <a:rPr lang="en-US" sz="2800" b="0" dirty="0" smtClean="0"/>
              <a:t>is that technology has </a:t>
            </a:r>
            <a:r>
              <a:rPr lang="en-US" sz="2800" b="0" dirty="0"/>
              <a:t>low pretreatment costs.</a:t>
            </a:r>
          </a:p>
          <a:p>
            <a:pPr algn="l">
              <a:lnSpc>
                <a:spcPct val="150000"/>
              </a:lnSpc>
              <a:spcBef>
                <a:spcPts val="2400"/>
              </a:spcBef>
            </a:pPr>
            <a:r>
              <a:rPr lang="en-US" sz="2800" dirty="0"/>
              <a:t>Cons</a:t>
            </a:r>
          </a:p>
          <a:p>
            <a:pPr algn="l">
              <a:lnSpc>
                <a:spcPct val="150000"/>
              </a:lnSpc>
            </a:pPr>
            <a:r>
              <a:rPr lang="en-US" sz="2800" b="0" dirty="0"/>
              <a:t> </a:t>
            </a:r>
            <a:r>
              <a:rPr lang="en-US" sz="2800" b="0" dirty="0" smtClean="0"/>
              <a:t>    Health </a:t>
            </a:r>
            <a:r>
              <a:rPr lang="en-US" sz="2800" b="0" dirty="0"/>
              <a:t>risks associated with domestic firewood use</a:t>
            </a:r>
          </a:p>
          <a:p>
            <a:pPr marL="511175" algn="l">
              <a:lnSpc>
                <a:spcPct val="150000"/>
              </a:lnSpc>
            </a:pPr>
            <a:r>
              <a:rPr lang="en-US" sz="2800" b="0" dirty="0"/>
              <a:t>Co-firing with low calorific value woodchips</a:t>
            </a:r>
          </a:p>
          <a:p>
            <a:pPr marL="511175" algn="l">
              <a:lnSpc>
                <a:spcPct val="150000"/>
              </a:lnSpc>
            </a:pPr>
            <a:r>
              <a:rPr lang="en-US" sz="2800" b="0" dirty="0"/>
              <a:t>Transport of low density wood chips </a:t>
            </a:r>
          </a:p>
          <a:p>
            <a:pPr marL="511175" algn="l">
              <a:lnSpc>
                <a:spcPct val="150000"/>
              </a:lnSpc>
            </a:pPr>
            <a:r>
              <a:rPr lang="en-US" sz="2800" b="0" dirty="0"/>
              <a:t>Decomposition risk during storage</a:t>
            </a:r>
          </a:p>
          <a:p>
            <a:pPr marL="511175" algn="l">
              <a:lnSpc>
                <a:spcPct val="150000"/>
              </a:lnSpc>
            </a:pPr>
            <a:r>
              <a:rPr lang="en-US" sz="2800" b="0" dirty="0"/>
              <a:t>Poor friability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80823" y="3781021"/>
            <a:ext cx="7532405" cy="7355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A handful of Namibian private </a:t>
            </a:r>
            <a:r>
              <a:rPr lang="en-US" sz="3200" b="0" dirty="0"/>
              <a:t>sector plants </a:t>
            </a:r>
            <a:r>
              <a:rPr lang="en-US" sz="3200" b="0" dirty="0" smtClean="0"/>
              <a:t>use combustion for thermal energy generation (</a:t>
            </a:r>
            <a:r>
              <a:rPr lang="en-US" sz="3200" b="0" dirty="0" err="1" smtClean="0"/>
              <a:t>Ohorongo</a:t>
            </a:r>
            <a:r>
              <a:rPr lang="en-US" sz="3200" b="0" dirty="0" smtClean="0"/>
              <a:t> Cement, Breweries)</a:t>
            </a:r>
            <a:endParaRPr lang="en-US" sz="3200" b="0" dirty="0"/>
          </a:p>
          <a:p>
            <a:pPr marL="571500" indent="-5715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err="1"/>
              <a:t>NamPower</a:t>
            </a:r>
            <a:r>
              <a:rPr lang="en-US" sz="3200" b="0" dirty="0"/>
              <a:t> </a:t>
            </a:r>
            <a:r>
              <a:rPr lang="en-US" sz="3200" b="0" dirty="0" smtClean="0"/>
              <a:t>40MWe </a:t>
            </a:r>
            <a:r>
              <a:rPr lang="en-US" sz="3200" b="0" dirty="0" err="1" smtClean="0"/>
              <a:t>Otjikoto</a:t>
            </a:r>
            <a:r>
              <a:rPr lang="en-US" sz="3200" b="0" dirty="0" smtClean="0"/>
              <a:t> Biomass Power plant Development is ongoing</a:t>
            </a:r>
            <a:endParaRPr lang="en-US" sz="3200" b="0" dirty="0"/>
          </a:p>
          <a:p>
            <a:pPr marL="571500" indent="-571500" algn="l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50% of Namibians still rely on wood fire for cooking and heating in rural areas (National </a:t>
            </a:r>
            <a:r>
              <a:rPr lang="en-US" sz="3200" b="0" dirty="0"/>
              <a:t>Energy Policy, </a:t>
            </a:r>
            <a:r>
              <a:rPr lang="en-US" sz="3200" b="0" dirty="0" smtClean="0"/>
              <a:t>2016). 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6474" y="11593978"/>
            <a:ext cx="23487525" cy="1056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Recommendations: </a:t>
            </a:r>
            <a:r>
              <a:rPr lang="en-US" sz="3200" b="0" dirty="0"/>
              <a:t>Namibia should consider </a:t>
            </a:r>
            <a:r>
              <a:rPr lang="en-US" sz="3200" b="0" dirty="0" err="1"/>
              <a:t>torrefaction</a:t>
            </a:r>
            <a:r>
              <a:rPr lang="en-US" sz="3200" b="0" dirty="0"/>
              <a:t> as a pretreatment to wood before combustion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69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0" y="488205"/>
            <a:ext cx="21031200" cy="9487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7E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Pyrolysis (Slow, </a:t>
            </a:r>
            <a:r>
              <a:rPr lang="en-US" sz="3200" b="1" dirty="0" smtClean="0">
                <a:solidFill>
                  <a:srgbClr val="17E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US" sz="3200" b="1" dirty="0">
                <a:solidFill>
                  <a:srgbClr val="17E9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Fast)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140" y="1726137"/>
            <a:ext cx="1330337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4800" b="0" kern="1200" dirty="0" smtClean="0">
                <a:solidFill>
                  <a:prstClr val="black"/>
                </a:solidFill>
                <a:latin typeface="Calibri" panose="020F0502020204030204"/>
              </a:rPr>
              <a:t>Overview</a:t>
            </a:r>
            <a:endParaRPr lang="en-US" sz="4800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8149" y="1981655"/>
            <a:ext cx="736745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4800" b="0" kern="1200" dirty="0" smtClean="0">
                <a:solidFill>
                  <a:prstClr val="black"/>
                </a:solidFill>
                <a:latin typeface="Calibri" panose="020F0502020204030204"/>
              </a:rPr>
              <a:t>Opportunities in Namibia </a:t>
            </a:r>
            <a:r>
              <a:rPr lang="en-US" sz="4800" b="0" kern="1200" dirty="0">
                <a:solidFill>
                  <a:prstClr val="black"/>
                </a:solidFill>
                <a:latin typeface="Calibri" panose="020F0502020204030204"/>
              </a:rPr>
              <a:t>Context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140" y="2805798"/>
            <a:ext cx="13303369" cy="224676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b="0" kern="1200" dirty="0" smtClean="0">
                <a:solidFill>
                  <a:prstClr val="black"/>
                </a:solidFill>
                <a:latin typeface="Calibri" panose="020F0502020204030204"/>
              </a:rPr>
              <a:t>Global priority is on </a:t>
            </a:r>
            <a:r>
              <a:rPr lang="en-US" sz="4000" b="0" kern="1200" dirty="0" err="1">
                <a:solidFill>
                  <a:prstClr val="black"/>
                </a:solidFill>
                <a:latin typeface="Calibri" panose="020F0502020204030204"/>
              </a:rPr>
              <a:t>biocrude</a:t>
            </a:r>
            <a:r>
              <a:rPr lang="en-US" sz="4000" b="0" kern="1200" dirty="0">
                <a:solidFill>
                  <a:prstClr val="black"/>
                </a:solidFill>
                <a:latin typeface="Calibri" panose="020F0502020204030204"/>
              </a:rPr>
              <a:t> versus charcoal production.</a:t>
            </a:r>
          </a:p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Main advantage is </a:t>
            </a:r>
            <a:r>
              <a:rPr lang="en-US" sz="4000" b="0" kern="1200" dirty="0">
                <a:solidFill>
                  <a:prstClr val="black"/>
                </a:solidFill>
                <a:latin typeface="Calibri" panose="020F0502020204030204"/>
              </a:rPr>
              <a:t>process flexibility towards a broad product </a:t>
            </a:r>
            <a:r>
              <a:rPr lang="en-US" sz="4000" b="0" kern="1200" dirty="0" smtClean="0">
                <a:solidFill>
                  <a:prstClr val="black"/>
                </a:solidFill>
                <a:latin typeface="Calibri" panose="020F0502020204030204"/>
              </a:rPr>
              <a:t>selection (Uddin et al, 2018)</a:t>
            </a:r>
            <a:endParaRPr lang="en-US" sz="4000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8149" y="2883423"/>
            <a:ext cx="9805851" cy="7478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Among top 10 </a:t>
            </a:r>
            <a:r>
              <a:rPr lang="en-US" sz="3600" b="0" kern="1200" dirty="0">
                <a:solidFill>
                  <a:prstClr val="black"/>
                </a:solidFill>
                <a:latin typeface="Calibri" panose="020F0502020204030204"/>
              </a:rPr>
              <a:t>charcoal </a:t>
            </a: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exporters globally.</a:t>
            </a:r>
            <a:endParaRPr lang="en-US" sz="36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kern="1200" dirty="0">
                <a:solidFill>
                  <a:prstClr val="black"/>
                </a:solidFill>
                <a:latin typeface="Calibri" panose="020F0502020204030204"/>
              </a:rPr>
              <a:t>Scale of operations involved can not stop encroachment.</a:t>
            </a:r>
          </a:p>
          <a:p>
            <a:pPr algn="l" defTabSz="1828800" hangingPunct="1">
              <a:spcBef>
                <a:spcPts val="2400"/>
              </a:spcBef>
            </a:pPr>
            <a:r>
              <a:rPr lang="en-US" sz="3600" kern="1200" dirty="0" smtClean="0">
                <a:solidFill>
                  <a:prstClr val="black"/>
                </a:solidFill>
                <a:latin typeface="Calibri" panose="020F0502020204030204"/>
              </a:rPr>
              <a:t>Major challenges in Namibia are </a:t>
            </a:r>
          </a:p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Limited local use </a:t>
            </a:r>
            <a:r>
              <a:rPr lang="en-US" sz="3600" b="0" kern="1200" dirty="0">
                <a:solidFill>
                  <a:prstClr val="black"/>
                </a:solidFill>
                <a:latin typeface="Calibri" panose="020F0502020204030204"/>
              </a:rPr>
              <a:t>of </a:t>
            </a: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product</a:t>
            </a:r>
          </a:p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Pollution (smoke and emissions)</a:t>
            </a:r>
          </a:p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kern="1200" dirty="0" err="1" smtClean="0">
                <a:solidFill>
                  <a:prstClr val="black"/>
                </a:solidFill>
                <a:latin typeface="Calibri" panose="020F0502020204030204"/>
              </a:rPr>
              <a:t>Labour</a:t>
            </a: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 issues</a:t>
            </a:r>
          </a:p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kern="1200" dirty="0">
                <a:solidFill>
                  <a:prstClr val="black"/>
                </a:solidFill>
                <a:latin typeface="Calibri" panose="020F0502020204030204"/>
              </a:rPr>
              <a:t>Current charcoal volumes do not significantly help control bush encroachment on national </a:t>
            </a:r>
            <a:r>
              <a:rPr lang="en-US" sz="3600" b="0" kern="1200" dirty="0" smtClean="0">
                <a:solidFill>
                  <a:prstClr val="black"/>
                </a:solidFill>
                <a:latin typeface="Calibri" panose="020F0502020204030204"/>
              </a:rPr>
              <a:t>scale</a:t>
            </a:r>
            <a:endParaRPr lang="en-US" sz="3600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38" y="5118006"/>
            <a:ext cx="13303371" cy="6404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265" y="11735823"/>
            <a:ext cx="13277244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Cons</a:t>
            </a:r>
            <a:r>
              <a:rPr lang="en-US" sz="4000" b="0" kern="1200" dirty="0">
                <a:solidFill>
                  <a:prstClr val="black"/>
                </a:solidFill>
                <a:latin typeface="Calibri" panose="020F0502020204030204"/>
              </a:rPr>
              <a:t> – If not managed properly has extensive SHE and energy issues (fines, fumes, drying needs)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78148" y="10450280"/>
            <a:ext cx="980585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 defTabSz="1828800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Recommendations: </a:t>
            </a:r>
            <a:r>
              <a:rPr lang="en-US" sz="4000" b="0" kern="1200" dirty="0" smtClean="0">
                <a:solidFill>
                  <a:prstClr val="black"/>
                </a:solidFill>
                <a:latin typeface="Calibri" panose="020F0502020204030204"/>
              </a:rPr>
              <a:t>Namibia should explore biochemical recoveries from pyrolysis plants</a:t>
            </a:r>
            <a:endParaRPr lang="en-US" sz="4000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54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387"/>
            <a:ext cx="21031200" cy="1098550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Torrefaction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(Mild Pyrolysis)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217455"/>
            <a:ext cx="1126863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510684" y="1947079"/>
            <a:ext cx="1040879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/>
              <a:t>Opportunities for Namibia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6897" y="2019999"/>
            <a:ext cx="11241738" cy="1014123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100" b="0" dirty="0"/>
              <a:t>100 registered patents, 6 different technologies commercialized. 20 companies in operation. More than 60 tech developers globally. IBTC, independence since Jan 2024</a:t>
            </a:r>
            <a:r>
              <a:rPr lang="en-US" sz="4100" b="0" dirty="0" smtClean="0"/>
              <a:t>. (IEA, 2015)</a:t>
            </a:r>
            <a:endParaRPr lang="en-US" sz="4100" b="0" dirty="0"/>
          </a:p>
          <a:p>
            <a:pPr algn="l">
              <a:spcBef>
                <a:spcPts val="2400"/>
              </a:spcBef>
            </a:pPr>
            <a:r>
              <a:rPr lang="en-US" sz="4100" dirty="0"/>
              <a:t>Advantages</a:t>
            </a:r>
          </a:p>
          <a:p>
            <a:pPr marL="1485900" lvl="1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100" b="0" dirty="0"/>
              <a:t>Easier shift from coal to biomass</a:t>
            </a:r>
          </a:p>
          <a:p>
            <a:pPr marL="1485900" lvl="1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100" b="0" dirty="0"/>
              <a:t>Products </a:t>
            </a:r>
            <a:r>
              <a:rPr lang="en-US" sz="4100" b="0" dirty="0" smtClean="0"/>
              <a:t>fit </a:t>
            </a:r>
            <a:r>
              <a:rPr lang="en-US" sz="4100" b="0" dirty="0"/>
              <a:t>both industrial and home use</a:t>
            </a:r>
          </a:p>
          <a:p>
            <a:pPr marL="1485900" lvl="1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100" b="0" dirty="0"/>
              <a:t>Process effluents can be valorized into process heat gases or </a:t>
            </a:r>
            <a:r>
              <a:rPr lang="en-US" sz="4100" b="0" dirty="0" err="1"/>
              <a:t>biochemicals</a:t>
            </a:r>
            <a:r>
              <a:rPr lang="en-US" sz="4100" b="0" dirty="0"/>
              <a:t>.</a:t>
            </a:r>
          </a:p>
          <a:p>
            <a:pPr algn="l">
              <a:spcBef>
                <a:spcPts val="2400"/>
              </a:spcBef>
            </a:pPr>
            <a:r>
              <a:rPr lang="en-US" sz="4100" dirty="0"/>
              <a:t>Cons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100" b="0" dirty="0"/>
              <a:t>Need for </a:t>
            </a:r>
            <a:r>
              <a:rPr lang="en-US" sz="4100" b="0" dirty="0" smtClean="0"/>
              <a:t>small </a:t>
            </a:r>
            <a:r>
              <a:rPr lang="en-US" sz="4100" b="0" dirty="0"/>
              <a:t>sized feed increase </a:t>
            </a:r>
            <a:r>
              <a:rPr lang="en-US" sz="4100" b="0" dirty="0" err="1"/>
              <a:t>capex</a:t>
            </a:r>
            <a:r>
              <a:rPr lang="en-US" sz="4100" b="0" dirty="0"/>
              <a:t> on milling, screening and subsequent pelletizing.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10683" y="3007906"/>
            <a:ext cx="12846425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No operating entity </a:t>
            </a:r>
            <a:r>
              <a:rPr lang="en-US" sz="3200" b="0" dirty="0" smtClean="0"/>
              <a:t>in Namibia </a:t>
            </a:r>
            <a:r>
              <a:rPr lang="en-US" sz="3200" b="0" dirty="0"/>
              <a:t>at the moment.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One pilot plant (2010), </a:t>
            </a:r>
            <a:r>
              <a:rPr lang="en-US" sz="3200" b="0" dirty="0" err="1"/>
              <a:t>Nampower</a:t>
            </a:r>
            <a:r>
              <a:rPr lang="en-US" sz="3200" b="0" dirty="0"/>
              <a:t> feasibility studies (2012) and </a:t>
            </a:r>
            <a:r>
              <a:rPr lang="en-US" sz="3200" b="0" dirty="0" err="1"/>
              <a:t>SteamBioAfrica</a:t>
            </a:r>
            <a:r>
              <a:rPr lang="en-US" sz="3200" b="0" dirty="0"/>
              <a:t> (2023).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/>
              <a:t>Opportunities </a:t>
            </a:r>
            <a:r>
              <a:rPr lang="en-US" sz="3200" b="0" dirty="0" smtClean="0"/>
              <a:t>exist to replace </a:t>
            </a:r>
            <a:r>
              <a:rPr lang="en-US" sz="3200" b="0" dirty="0"/>
              <a:t>imported coal – </a:t>
            </a:r>
            <a:r>
              <a:rPr lang="en-US" sz="3200" b="0" dirty="0" err="1"/>
              <a:t>NamPower</a:t>
            </a:r>
            <a:r>
              <a:rPr lang="en-US" sz="3200" b="0" dirty="0"/>
              <a:t>, Breweries, Slaughterhouses and Cement and other </a:t>
            </a:r>
            <a:r>
              <a:rPr lang="en-US" sz="3200" b="0" dirty="0" smtClean="0"/>
              <a:t>industries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Wood use in household cooking/</a:t>
            </a:r>
            <a:r>
              <a:rPr lang="en-US" sz="3200" b="0" dirty="0" err="1" smtClean="0"/>
              <a:t>braiing</a:t>
            </a:r>
            <a:r>
              <a:rPr lang="en-US" sz="3200" b="0" dirty="0" smtClean="0"/>
              <a:t> can also be replaced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510684" y="7586767"/>
            <a:ext cx="12873316" cy="4473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2400"/>
              </a:spcBef>
            </a:pPr>
            <a:r>
              <a:rPr lang="en-US" sz="4400" dirty="0" smtClean="0"/>
              <a:t>Recommended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Subsidies </a:t>
            </a:r>
            <a:r>
              <a:rPr lang="en-US" sz="3200" b="0" dirty="0"/>
              <a:t>for </a:t>
            </a:r>
            <a:r>
              <a:rPr lang="en-US" sz="3200" b="0" dirty="0" err="1"/>
              <a:t>torrefaction</a:t>
            </a:r>
            <a:r>
              <a:rPr lang="en-US" sz="3200" b="0" dirty="0"/>
              <a:t> investments or penalties for CO</a:t>
            </a:r>
            <a:r>
              <a:rPr lang="en-US" sz="3200" b="0" baseline="-25000" dirty="0"/>
              <a:t>2 </a:t>
            </a:r>
            <a:r>
              <a:rPr lang="en-US" sz="3200" b="0" dirty="0"/>
              <a:t>emissions to motivate </a:t>
            </a:r>
            <a:r>
              <a:rPr lang="en-US" sz="3200" b="0" dirty="0" smtClean="0"/>
              <a:t>investments (Government).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err="1" smtClean="0"/>
              <a:t>Optimisation</a:t>
            </a:r>
            <a:r>
              <a:rPr lang="en-US" sz="3200" b="0" dirty="0" smtClean="0"/>
              <a:t> </a:t>
            </a:r>
            <a:r>
              <a:rPr lang="en-US" sz="3200" b="0" dirty="0"/>
              <a:t>to ensure consistent product  QC results </a:t>
            </a:r>
            <a:r>
              <a:rPr lang="en-US" sz="3200" b="0" dirty="0" smtClean="0"/>
              <a:t>(R &amp; D institutions)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Develop </a:t>
            </a:r>
            <a:r>
              <a:rPr lang="en-US" sz="3200" b="0" dirty="0"/>
              <a:t>product marketing channels </a:t>
            </a:r>
            <a:r>
              <a:rPr lang="en-US" sz="3200" b="0" dirty="0" smtClean="0"/>
              <a:t>(Industrialists)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584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22938377" cy="125991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Hydrothermal Liquefaction (HTL) or Hydrothermal Carbonization (HTC)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87" y="1879917"/>
            <a:ext cx="13218076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3768249" y="1801539"/>
            <a:ext cx="807284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/>
              <a:t>Opportunities for Namibia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3789" y="2883052"/>
            <a:ext cx="13218074" cy="88947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This tech is still at R &amp; D stage with extensive research happening around the globe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The desired product is liquid </a:t>
            </a:r>
            <a:r>
              <a:rPr lang="en-US" sz="3600" b="0" dirty="0" err="1"/>
              <a:t>biocrude</a:t>
            </a:r>
            <a:r>
              <a:rPr lang="en-US" sz="3600" b="0" dirty="0"/>
              <a:t> for subsequent </a:t>
            </a:r>
            <a:r>
              <a:rPr lang="en-US" sz="3600" b="0" dirty="0" err="1"/>
              <a:t>hydrotreating</a:t>
            </a:r>
            <a:r>
              <a:rPr lang="en-US" sz="3600" b="0" dirty="0"/>
              <a:t> into various fuels and platform chemicals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Gases and </a:t>
            </a:r>
            <a:r>
              <a:rPr lang="en-US" sz="3600" b="0" dirty="0" err="1"/>
              <a:t>biochar</a:t>
            </a:r>
            <a:r>
              <a:rPr lang="en-US" sz="3600" b="0" dirty="0"/>
              <a:t> are byproducts</a:t>
            </a:r>
          </a:p>
          <a:p>
            <a:pPr algn="l">
              <a:spcBef>
                <a:spcPts val="2400"/>
              </a:spcBef>
            </a:pPr>
            <a:r>
              <a:rPr lang="en-US" sz="3600" dirty="0"/>
              <a:t>Advantages</a:t>
            </a:r>
          </a:p>
          <a:p>
            <a:pPr marL="914400" indent="-914400" algn="l">
              <a:spcBef>
                <a:spcPts val="2400"/>
              </a:spcBef>
              <a:buAutoNum type="arabicParenR"/>
            </a:pPr>
            <a:r>
              <a:rPr lang="en-US" sz="3600" b="0" dirty="0"/>
              <a:t>Applicable to wet biomasses hence better energy saving in avoiding drying</a:t>
            </a:r>
          </a:p>
          <a:p>
            <a:pPr marL="914400" indent="-914400" algn="l">
              <a:spcBef>
                <a:spcPts val="2400"/>
              </a:spcBef>
              <a:buAutoNum type="arabicParenR"/>
            </a:pPr>
            <a:r>
              <a:rPr lang="en-US" sz="3600" b="0" dirty="0"/>
              <a:t>Comparative LCA studies showed that HTL emits significantly lower GHG than pyrolysis.</a:t>
            </a:r>
          </a:p>
          <a:p>
            <a:pPr marL="914400" indent="-914400" algn="l">
              <a:spcBef>
                <a:spcPts val="2400"/>
              </a:spcBef>
              <a:buAutoNum type="arabicParenR"/>
            </a:pPr>
            <a:r>
              <a:rPr lang="en-US" sz="3600" b="0" dirty="0"/>
              <a:t>Diverse products</a:t>
            </a:r>
          </a:p>
          <a:p>
            <a:pPr algn="l">
              <a:spcBef>
                <a:spcPts val="2400"/>
              </a:spcBef>
            </a:pPr>
            <a:r>
              <a:rPr lang="en-US" sz="3600" dirty="0"/>
              <a:t>Cons</a:t>
            </a:r>
            <a:r>
              <a:rPr lang="en-US" sz="3600" b="0" dirty="0"/>
              <a:t> – Energy required for high pressure &amp; product recovery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68250" y="2743974"/>
            <a:ext cx="10615749" cy="9079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NUST/UNAM can partner other global research institutions in HTL to build local capacity and enable Namibia grabbing of commercialization opportunities once the breakthroughs are realized.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Scope for student exchange programs (Staff development fellowships) 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Government scholarships with bonding arrangements at NUST/UNAM. 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Potential for regional hub Research Institute, </a:t>
            </a:r>
            <a:r>
              <a:rPr lang="en-US" sz="3600" b="0" dirty="0" err="1"/>
              <a:t>CoEs</a:t>
            </a:r>
            <a:r>
              <a:rPr lang="en-US" sz="3600" b="0" dirty="0"/>
              <a:t>, </a:t>
            </a:r>
            <a:r>
              <a:rPr lang="en-US" sz="3600" b="0" dirty="0" err="1"/>
              <a:t>CoCs</a:t>
            </a:r>
            <a:r>
              <a:rPr lang="en-US" sz="3600" b="0" dirty="0"/>
              <a:t>:  proximity to the different biomass resources.</a:t>
            </a:r>
          </a:p>
          <a:p>
            <a:pPr marL="571500" indent="-5715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0" dirty="0"/>
              <a:t>Private sector support through scholarships/bursaries</a:t>
            </a:r>
          </a:p>
        </p:txBody>
      </p:sp>
    </p:spTree>
    <p:extLst>
      <p:ext uri="{BB962C8B-B14F-4D97-AF65-F5344CB8AC3E}">
        <p14:creationId xmlns:p14="http://schemas.microsoft.com/office/powerpoint/2010/main" val="35623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664288"/>
            <a:ext cx="10024462" cy="6864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Overview: 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" y="1768287"/>
            <a:ext cx="10684162" cy="7268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353" y="10557997"/>
            <a:ext cx="2132703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800" dirty="0"/>
              <a:t>Global Outlook 1980s to date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More than 150 operational plants </a:t>
            </a:r>
            <a:r>
              <a:rPr lang="en-US" sz="2800" b="0" dirty="0" smtClean="0"/>
              <a:t>globally (IEA, 2021)</a:t>
            </a:r>
            <a:endParaRPr lang="en-US" sz="2800" b="0" dirty="0"/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More than 50 plants planned or on hold</a:t>
            </a: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dirty="0"/>
              <a:t>Investments (Europe) shifting from power to liquid fuels. Chemicals and Gas fuel almost constant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862" y="2721632"/>
            <a:ext cx="12551842" cy="85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massLogo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E75DCF-E0A3-4D58-86D6-DF9A38E53302}" vid="{15B378F0-4676-4EE1-AF7F-5839DD1F404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1E75DCF-E0A3-4D58-86D6-DF9A38E53302}" vid="{487363A7-BBBE-4F6C-99C4-ACBE6F7234BB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Biomass Fair Generic PP Template (2)</Template>
  <TotalTime>319</TotalTime>
  <Words>1136</Words>
  <Application>Microsoft Office PowerPoint</Application>
  <PresentationFormat>Custom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Futura</vt:lpstr>
      <vt:lpstr>Helvetica Light</vt:lpstr>
      <vt:lpstr>Helvetica Neue</vt:lpstr>
      <vt:lpstr>Helvetica Neue Light</vt:lpstr>
      <vt:lpstr>Helvetica Neue Medium</vt:lpstr>
      <vt:lpstr>Open Sans</vt:lpstr>
      <vt:lpstr>Times New Roman</vt:lpstr>
      <vt:lpstr>Wingdings</vt:lpstr>
      <vt:lpstr>BiomassLogoLides</vt:lpstr>
      <vt:lpstr>White</vt:lpstr>
      <vt:lpstr>PowerPoint Presentation</vt:lpstr>
      <vt:lpstr>The present and future outlook of the Namibian encroacher bush-based biomass thermal processing industry </vt:lpstr>
      <vt:lpstr>Introduction</vt:lpstr>
      <vt:lpstr>PowerPoint Presentation</vt:lpstr>
      <vt:lpstr>Direct Combustion</vt:lpstr>
      <vt:lpstr>Pyrolysis (Slow, Intermediate &amp; Fast)</vt:lpstr>
      <vt:lpstr>Torrefaction (Mild Pyrolysis)</vt:lpstr>
      <vt:lpstr>Hydrothermal Liquefaction (HTL) or Hydrothermal Carbonization (HTC)</vt:lpstr>
      <vt:lpstr>Overview:  Gasification</vt:lpstr>
      <vt:lpstr> Gasification: Namibian Opportunities </vt:lpstr>
      <vt:lpstr>Overall Recommendations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2023-09-06T15:38:10Z</dcterms:created>
  <dcterms:modified xsi:type="dcterms:W3CDTF">2023-09-06T21:56:40Z</dcterms:modified>
</cp:coreProperties>
</file>